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64"/>
  </p:notesMasterIdLst>
  <p:handoutMasterIdLst>
    <p:handoutMasterId r:id="rId65"/>
  </p:handoutMasterIdLst>
  <p:sldIdLst>
    <p:sldId id="400" r:id="rId6"/>
    <p:sldId id="568" r:id="rId7"/>
    <p:sldId id="571" r:id="rId8"/>
    <p:sldId id="676" r:id="rId9"/>
    <p:sldId id="566" r:id="rId10"/>
    <p:sldId id="570" r:id="rId11"/>
    <p:sldId id="518" r:id="rId12"/>
    <p:sldId id="686" r:id="rId13"/>
    <p:sldId id="687" r:id="rId14"/>
    <p:sldId id="688" r:id="rId15"/>
    <p:sldId id="690" r:id="rId16"/>
    <p:sldId id="691" r:id="rId17"/>
    <p:sldId id="693" r:id="rId18"/>
    <p:sldId id="695" r:id="rId19"/>
    <p:sldId id="473" r:id="rId20"/>
    <p:sldId id="474" r:id="rId21"/>
    <p:sldId id="609" r:id="rId22"/>
    <p:sldId id="758" r:id="rId23"/>
    <p:sldId id="706" r:id="rId24"/>
    <p:sldId id="702" r:id="rId25"/>
    <p:sldId id="715" r:id="rId26"/>
    <p:sldId id="716" r:id="rId27"/>
    <p:sldId id="714" r:id="rId28"/>
    <p:sldId id="717" r:id="rId29"/>
    <p:sldId id="719" r:id="rId30"/>
    <p:sldId id="720" r:id="rId31"/>
    <p:sldId id="721" r:id="rId32"/>
    <p:sldId id="722" r:id="rId33"/>
    <p:sldId id="723" r:id="rId34"/>
    <p:sldId id="763" r:id="rId35"/>
    <p:sldId id="726" r:id="rId36"/>
    <p:sldId id="727" r:id="rId37"/>
    <p:sldId id="728" r:id="rId38"/>
    <p:sldId id="729" r:id="rId39"/>
    <p:sldId id="731" r:id="rId40"/>
    <p:sldId id="734" r:id="rId41"/>
    <p:sldId id="736" r:id="rId42"/>
    <p:sldId id="742" r:id="rId43"/>
    <p:sldId id="739" r:id="rId44"/>
    <p:sldId id="743" r:id="rId45"/>
    <p:sldId id="740" r:id="rId46"/>
    <p:sldId id="756" r:id="rId47"/>
    <p:sldId id="741" r:id="rId48"/>
    <p:sldId id="752" r:id="rId49"/>
    <p:sldId id="754" r:id="rId50"/>
    <p:sldId id="744" r:id="rId51"/>
    <p:sldId id="748" r:id="rId52"/>
    <p:sldId id="745" r:id="rId53"/>
    <p:sldId id="750" r:id="rId54"/>
    <p:sldId id="746" r:id="rId55"/>
    <p:sldId id="751" r:id="rId56"/>
    <p:sldId id="764" r:id="rId57"/>
    <p:sldId id="765" r:id="rId58"/>
    <p:sldId id="766" r:id="rId59"/>
    <p:sldId id="767" r:id="rId60"/>
    <p:sldId id="760" r:id="rId61"/>
    <p:sldId id="761" r:id="rId62"/>
    <p:sldId id="762" r:id="rId6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4" clrIdx="0"/>
  <p:cmAuthor id="1" name="AGM" initials="A" lastIdx="5" clrIdx="1"/>
  <p:cmAuthor id="2" name="Chassin, Dorie R CIV HQDA DAIG" initials="CDRCHD" lastIdx="15" clrIdx="2">
    <p:extLst>
      <p:ext uri="{19B8F6BF-5375-455C-9EA6-DF929625EA0E}">
        <p15:presenceInfo xmlns:p15="http://schemas.microsoft.com/office/powerpoint/2012/main" userId="S-1-5-21-412667653-668731278-4213794525-1268090" providerId="AD"/>
      </p:ext>
    </p:extLst>
  </p:cmAuthor>
  <p:cmAuthor id="3" name="Ruyle, Thomas M CIV HQDA DAIG" initials="RTMCHD" lastIdx="9" clrIdx="3">
    <p:extLst>
      <p:ext uri="{19B8F6BF-5375-455C-9EA6-DF929625EA0E}">
        <p15:presenceInfo xmlns:p15="http://schemas.microsoft.com/office/powerpoint/2012/main" userId="S-1-5-21-412667653-668731278-4213794525-839920" providerId="AD"/>
      </p:ext>
    </p:extLst>
  </p:cmAuthor>
  <p:cmAuthor id="4" name="White, William T CIV HQDA DAIG" initials="WWTCHD" lastIdx="2" clrIdx="4">
    <p:extLst>
      <p:ext uri="{19B8F6BF-5375-455C-9EA6-DF929625EA0E}">
        <p15:presenceInfo xmlns:p15="http://schemas.microsoft.com/office/powerpoint/2012/main" userId="S-1-5-21-412667653-668731278-4213794525-611194" providerId="AD"/>
      </p:ext>
    </p:extLst>
  </p:cmAuthor>
  <p:cmAuthor id="5" name="Finley, Henry L Jr CIV USARMY HQDA OTIG (US)" initials="FHLJCUHO(" lastIdx="0" clrIdx="5">
    <p:extLst>
      <p:ext uri="{19B8F6BF-5375-455C-9EA6-DF929625EA0E}">
        <p15:presenceInfo xmlns:p15="http://schemas.microsoft.com/office/powerpoint/2012/main" userId="S-1-5-21-412667653-668731278-4213794525-3064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FF"/>
    <a:srgbClr val="006600"/>
    <a:srgbClr val="0000CC"/>
    <a:srgbClr val="FF0000"/>
    <a:srgbClr val="ADB0F1"/>
    <a:srgbClr val="B0B3F2"/>
    <a:srgbClr val="B3B6F3"/>
    <a:srgbClr val="B6B9F4"/>
    <a:srgbClr val="ABA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97DB9E-C969-40C0-8CAD-7C34678BE4C3}" v="4" dt="2020-10-29T19:32:20.258"/>
    <p1510:client id="{55F01747-B666-448B-926A-3385A6899ECF}" v="885" dt="2020-11-18T17:39:54.146"/>
    <p1510:client id="{81D7E301-750F-455D-B9D1-131D08380A7D}" v="213" dt="2020-11-17T16:47:57.500"/>
    <p1510:client id="{C98FEB25-3999-407E-B363-A31D90A0A9E3}" v="57" dt="2020-10-30T13:28:17.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54" autoAdjust="0"/>
    <p:restoredTop sz="92277" autoAdjust="0"/>
  </p:normalViewPr>
  <p:slideViewPr>
    <p:cSldViewPr snapToGrid="0">
      <p:cViewPr varScale="1">
        <p:scale>
          <a:sx n="62" d="100"/>
          <a:sy n="62" d="100"/>
        </p:scale>
        <p:origin x="464" y="44"/>
      </p:cViewPr>
      <p:guideLst>
        <p:guide orient="horz" pos="2160"/>
        <p:guide pos="2880"/>
      </p:guideLst>
    </p:cSldViewPr>
  </p:slideViewPr>
  <p:outlineViewPr>
    <p:cViewPr>
      <p:scale>
        <a:sx n="33" d="100"/>
        <a:sy n="33" d="100"/>
      </p:scale>
      <p:origin x="0" y="8094"/>
    </p:cViewPr>
  </p:outlineViewPr>
  <p:notesTextViewPr>
    <p:cViewPr>
      <p:scale>
        <a:sx n="100" d="100"/>
        <a:sy n="100" d="100"/>
      </p:scale>
      <p:origin x="0" y="0"/>
    </p:cViewPr>
  </p:notesTextViewPr>
  <p:sorterViewPr>
    <p:cViewPr>
      <p:scale>
        <a:sx n="88" d="100"/>
        <a:sy n="88" d="100"/>
      </p:scale>
      <p:origin x="0" y="18096"/>
    </p:cViewPr>
  </p:sorterViewPr>
  <p:notesViewPr>
    <p:cSldViewPr snapToGrid="0">
      <p:cViewPr varScale="1">
        <p:scale>
          <a:sx n="52" d="100"/>
          <a:sy n="52" d="100"/>
        </p:scale>
        <p:origin x="1856" y="4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commentAuthors" Target="commentAuthors.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0A97DB9E-C969-40C0-8CAD-7C34678BE4C3}"/>
    <pc:docChg chg="modSld">
      <pc:chgData name="" userId="" providerId="" clId="Web-{0A97DB9E-C969-40C0-8CAD-7C34678BE4C3}" dt="2020-10-29T19:32:20.258" v="3" actId="1076"/>
      <pc:docMkLst>
        <pc:docMk/>
      </pc:docMkLst>
      <pc:sldChg chg="modSp">
        <pc:chgData name="" userId="" providerId="" clId="Web-{0A97DB9E-C969-40C0-8CAD-7C34678BE4C3}" dt="2020-10-29T18:50:04.883" v="0" actId="20577"/>
        <pc:sldMkLst>
          <pc:docMk/>
          <pc:sldMk cId="2128035887" sldId="701"/>
        </pc:sldMkLst>
        <pc:spChg chg="mod">
          <ac:chgData name="" userId="" providerId="" clId="Web-{0A97DB9E-C969-40C0-8CAD-7C34678BE4C3}" dt="2020-10-29T18:50:04.883" v="0" actId="20577"/>
          <ac:spMkLst>
            <pc:docMk/>
            <pc:sldMk cId="2128035887" sldId="701"/>
            <ac:spMk id="3" creationId="{00000000-0000-0000-0000-000000000000}"/>
          </ac:spMkLst>
        </pc:spChg>
      </pc:sldChg>
      <pc:sldChg chg="modSp">
        <pc:chgData name="" userId="" providerId="" clId="Web-{0A97DB9E-C969-40C0-8CAD-7C34678BE4C3}" dt="2020-10-29T19:32:20.258" v="3" actId="1076"/>
        <pc:sldMkLst>
          <pc:docMk/>
          <pc:sldMk cId="3283439699" sldId="731"/>
        </pc:sldMkLst>
        <pc:spChg chg="mod">
          <ac:chgData name="" userId="" providerId="" clId="Web-{0A97DB9E-C969-40C0-8CAD-7C34678BE4C3}" dt="2020-10-29T19:32:20.258" v="3" actId="1076"/>
          <ac:spMkLst>
            <pc:docMk/>
            <pc:sldMk cId="3283439699" sldId="731"/>
            <ac:spMk id="111" creationId="{00000000-0000-0000-0000-000000000000}"/>
          </ac:spMkLst>
        </pc:spChg>
        <pc:cxnChg chg="mod">
          <ac:chgData name="" userId="" providerId="" clId="Web-{0A97DB9E-C969-40C0-8CAD-7C34678BE4C3}" dt="2020-10-29T19:32:20.258" v="3" actId="1076"/>
          <ac:cxnSpMkLst>
            <pc:docMk/>
            <pc:sldMk cId="3283439699" sldId="731"/>
            <ac:cxnSpMk id="48" creationId="{00000000-0000-0000-0000-000000000000}"/>
          </ac:cxnSpMkLst>
        </pc:cxnChg>
      </pc:sldChg>
    </pc:docChg>
  </pc:docChgLst>
  <pc:docChgLst>
    <pc:chgData clId="Web-{81D7E301-750F-455D-B9D1-131D08380A7D}"/>
    <pc:docChg chg="modSld">
      <pc:chgData name="" userId="" providerId="" clId="Web-{81D7E301-750F-455D-B9D1-131D08380A7D}" dt="2020-11-17T16:47:57.500" v="213" actId="20577"/>
      <pc:docMkLst>
        <pc:docMk/>
      </pc:docMkLst>
      <pc:sldChg chg="modSp">
        <pc:chgData name="" userId="" providerId="" clId="Web-{81D7E301-750F-455D-B9D1-131D08380A7D}" dt="2020-11-17T16:39:54.403" v="0" actId="20577"/>
        <pc:sldMkLst>
          <pc:docMk/>
          <pc:sldMk cId="0" sldId="473"/>
        </pc:sldMkLst>
        <pc:spChg chg="mod">
          <ac:chgData name="" userId="" providerId="" clId="Web-{81D7E301-750F-455D-B9D1-131D08380A7D}" dt="2020-11-17T16:39:54.403" v="0" actId="20577"/>
          <ac:spMkLst>
            <pc:docMk/>
            <pc:sldMk cId="0" sldId="473"/>
            <ac:spMk id="2" creationId="{00000000-0000-0000-0000-000000000000}"/>
          </ac:spMkLst>
        </pc:spChg>
      </pc:sldChg>
      <pc:sldChg chg="modSp">
        <pc:chgData name="" userId="" providerId="" clId="Web-{81D7E301-750F-455D-B9D1-131D08380A7D}" dt="2020-11-17T16:40:18.419" v="3" actId="20577"/>
        <pc:sldMkLst>
          <pc:docMk/>
          <pc:sldMk cId="0" sldId="474"/>
        </pc:sldMkLst>
        <pc:spChg chg="mod">
          <ac:chgData name="" userId="" providerId="" clId="Web-{81D7E301-750F-455D-B9D1-131D08380A7D}" dt="2020-11-17T16:40:18.419" v="3" actId="20577"/>
          <ac:spMkLst>
            <pc:docMk/>
            <pc:sldMk cId="0" sldId="474"/>
            <ac:spMk id="2" creationId="{00000000-0000-0000-0000-000000000000}"/>
          </ac:spMkLst>
        </pc:spChg>
      </pc:sldChg>
      <pc:sldChg chg="modSp">
        <pc:chgData name="" userId="" providerId="" clId="Web-{81D7E301-750F-455D-B9D1-131D08380A7D}" dt="2020-11-17T16:41:50.060" v="4" actId="20577"/>
        <pc:sldMkLst>
          <pc:docMk/>
          <pc:sldMk cId="0" sldId="609"/>
        </pc:sldMkLst>
        <pc:spChg chg="mod">
          <ac:chgData name="" userId="" providerId="" clId="Web-{81D7E301-750F-455D-B9D1-131D08380A7D}" dt="2020-11-17T16:41:50.060" v="4" actId="20577"/>
          <ac:spMkLst>
            <pc:docMk/>
            <pc:sldMk cId="0" sldId="609"/>
            <ac:spMk id="7" creationId="{00000000-0000-0000-0000-000000000000}"/>
          </ac:spMkLst>
        </pc:spChg>
      </pc:sldChg>
      <pc:sldChg chg="modSp">
        <pc:chgData name="" userId="" providerId="" clId="Web-{81D7E301-750F-455D-B9D1-131D08380A7D}" dt="2020-11-17T16:42:08.326" v="5" actId="20577"/>
        <pc:sldMkLst>
          <pc:docMk/>
          <pc:sldMk cId="87468283" sldId="702"/>
        </pc:sldMkLst>
        <pc:spChg chg="mod">
          <ac:chgData name="" userId="" providerId="" clId="Web-{81D7E301-750F-455D-B9D1-131D08380A7D}" dt="2020-11-17T16:42:08.326" v="5" actId="20577"/>
          <ac:spMkLst>
            <pc:docMk/>
            <pc:sldMk cId="87468283" sldId="702"/>
            <ac:spMk id="2" creationId="{00000000-0000-0000-0000-000000000000}"/>
          </ac:spMkLst>
        </pc:spChg>
      </pc:sldChg>
      <pc:sldChg chg="modSp">
        <pc:chgData name="" userId="" providerId="" clId="Web-{81D7E301-750F-455D-B9D1-131D08380A7D}" dt="2020-11-17T16:42:13.607" v="8" actId="20577"/>
        <pc:sldMkLst>
          <pc:docMk/>
          <pc:sldMk cId="3473597728" sldId="715"/>
        </pc:sldMkLst>
        <pc:spChg chg="mod">
          <ac:chgData name="" userId="" providerId="" clId="Web-{81D7E301-750F-455D-B9D1-131D08380A7D}" dt="2020-11-17T16:42:13.607" v="8" actId="20577"/>
          <ac:spMkLst>
            <pc:docMk/>
            <pc:sldMk cId="3473597728" sldId="715"/>
            <ac:spMk id="2" creationId="{00000000-0000-0000-0000-000000000000}"/>
          </ac:spMkLst>
        </pc:spChg>
      </pc:sldChg>
      <pc:sldChg chg="modSp">
        <pc:chgData name="" userId="" providerId="" clId="Web-{81D7E301-750F-455D-B9D1-131D08380A7D}" dt="2020-11-17T16:46:58.921" v="155" actId="20577"/>
        <pc:sldMkLst>
          <pc:docMk/>
          <pc:sldMk cId="1739105299" sldId="720"/>
        </pc:sldMkLst>
        <pc:spChg chg="mod">
          <ac:chgData name="" userId="" providerId="" clId="Web-{81D7E301-750F-455D-B9D1-131D08380A7D}" dt="2020-11-17T16:46:58.921" v="155" actId="20577"/>
          <ac:spMkLst>
            <pc:docMk/>
            <pc:sldMk cId="1739105299" sldId="720"/>
            <ac:spMk id="12291" creationId="{00000000-0000-0000-0000-000000000000}"/>
          </ac:spMkLst>
        </pc:spChg>
      </pc:sldChg>
      <pc:sldChg chg="modSp">
        <pc:chgData name="" userId="" providerId="" clId="Web-{81D7E301-750F-455D-B9D1-131D08380A7D}" dt="2020-11-17T16:47:57.484" v="212" actId="20577"/>
        <pc:sldMkLst>
          <pc:docMk/>
          <pc:sldMk cId="1622476771" sldId="721"/>
        </pc:sldMkLst>
        <pc:spChg chg="mod">
          <ac:chgData name="" userId="" providerId="" clId="Web-{81D7E301-750F-455D-B9D1-131D08380A7D}" dt="2020-11-17T16:47:57.484" v="212" actId="20577"/>
          <ac:spMkLst>
            <pc:docMk/>
            <pc:sldMk cId="1622476771" sldId="721"/>
            <ac:spMk id="13315" creationId="{00000000-0000-0000-0000-000000000000}"/>
          </ac:spMkLst>
        </pc:spChg>
      </pc:sldChg>
    </pc:docChg>
  </pc:docChgLst>
  <pc:docChgLst>
    <pc:chgData clId="Web-{55F01747-B666-448B-926A-3385A6899ECF}"/>
    <pc:docChg chg="addSld modSld sldOrd">
      <pc:chgData name="" userId="" providerId="" clId="Web-{55F01747-B666-448B-926A-3385A6899ECF}" dt="2020-11-18T17:39:37.334" v="857"/>
      <pc:docMkLst>
        <pc:docMk/>
      </pc:docMkLst>
      <pc:sldChg chg="modSp">
        <pc:chgData name="" userId="" providerId="" clId="Web-{55F01747-B666-448B-926A-3385A6899ECF}" dt="2020-11-18T17:26:25.111" v="531" actId="20577"/>
        <pc:sldMkLst>
          <pc:docMk/>
          <pc:sldMk cId="2946721442" sldId="740"/>
        </pc:sldMkLst>
        <pc:spChg chg="mod">
          <ac:chgData name="" userId="" providerId="" clId="Web-{55F01747-B666-448B-926A-3385A6899ECF}" dt="2020-11-18T17:26:25.111" v="531" actId="20577"/>
          <ac:spMkLst>
            <pc:docMk/>
            <pc:sldMk cId="2946721442" sldId="740"/>
            <ac:spMk id="3" creationId="{00000000-0000-0000-0000-000000000000}"/>
          </ac:spMkLst>
        </pc:spChg>
      </pc:sldChg>
      <pc:sldChg chg="modSp">
        <pc:chgData name="" userId="" providerId="" clId="Web-{55F01747-B666-448B-926A-3385A6899ECF}" dt="2020-11-18T17:29:39.127" v="656" actId="20577"/>
        <pc:sldMkLst>
          <pc:docMk/>
          <pc:sldMk cId="31364309" sldId="741"/>
        </pc:sldMkLst>
        <pc:spChg chg="mod">
          <ac:chgData name="" userId="" providerId="" clId="Web-{55F01747-B666-448B-926A-3385A6899ECF}" dt="2020-11-18T17:29:39.127" v="656" actId="20577"/>
          <ac:spMkLst>
            <pc:docMk/>
            <pc:sldMk cId="31364309" sldId="741"/>
            <ac:spMk id="3" creationId="{00000000-0000-0000-0000-000000000000}"/>
          </ac:spMkLst>
        </pc:spChg>
      </pc:sldChg>
      <pc:sldChg chg="addSp delSp modSp new ord">
        <pc:chgData name="" userId="" providerId="" clId="Web-{55F01747-B666-448B-926A-3385A6899ECF}" dt="2020-11-18T17:36:29.083" v="798" actId="20577"/>
        <pc:sldMkLst>
          <pc:docMk/>
          <pc:sldMk cId="1714154808" sldId="752"/>
        </pc:sldMkLst>
        <pc:spChg chg="mod">
          <ac:chgData name="" userId="" providerId="" clId="Web-{55F01747-B666-448B-926A-3385A6899ECF}" dt="2020-11-18T17:36:29.083" v="798" actId="20577"/>
          <ac:spMkLst>
            <pc:docMk/>
            <pc:sldMk cId="1714154808" sldId="752"/>
            <ac:spMk id="2" creationId="{DEE89345-F100-47F6-909A-1A7CF4ED5022}"/>
          </ac:spMkLst>
        </pc:spChg>
        <pc:spChg chg="del">
          <ac:chgData name="" userId="" providerId="" clId="Web-{55F01747-B666-448B-926A-3385A6899ECF}" dt="2020-11-18T17:30:52.815" v="694"/>
          <ac:spMkLst>
            <pc:docMk/>
            <pc:sldMk cId="1714154808" sldId="752"/>
            <ac:spMk id="3" creationId="{2B3A45CD-98BE-4B0E-8398-F39C0743158E}"/>
          </ac:spMkLst>
        </pc:spChg>
        <pc:graphicFrameChg chg="add mod ord modGraphic">
          <ac:chgData name="" userId="" providerId="" clId="Web-{55F01747-B666-448B-926A-3385A6899ECF}" dt="2020-11-18T17:35:58.114" v="794" actId="1076"/>
          <ac:graphicFrameMkLst>
            <pc:docMk/>
            <pc:sldMk cId="1714154808" sldId="752"/>
            <ac:graphicFrameMk id="5" creationId="{C7E763B6-02D8-4D78-838C-997A153571AB}"/>
          </ac:graphicFrameMkLst>
        </pc:graphicFrameChg>
        <pc:picChg chg="add mod">
          <ac:chgData name="" userId="" providerId="" clId="Web-{55F01747-B666-448B-926A-3385A6899ECF}" dt="2020-11-18T17:36:03.207" v="795" actId="1076"/>
          <ac:picMkLst>
            <pc:docMk/>
            <pc:sldMk cId="1714154808" sldId="752"/>
            <ac:picMk id="6" creationId="{B61A47A8-D7D2-477D-AC1D-18B0B8CE2B07}"/>
          </ac:picMkLst>
        </pc:picChg>
      </pc:sldChg>
      <pc:sldChg chg="addSp delSp modSp new mod setBg">
        <pc:chgData name="" userId="" providerId="" clId="Web-{55F01747-B666-448B-926A-3385A6899ECF}" dt="2020-11-18T17:37:11.098" v="803"/>
        <pc:sldMkLst>
          <pc:docMk/>
          <pc:sldMk cId="1837836339" sldId="753"/>
        </pc:sldMkLst>
        <pc:spChg chg="del">
          <ac:chgData name="" userId="" providerId="" clId="Web-{55F01747-B666-448B-926A-3385A6899ECF}" dt="2020-11-18T17:37:11.098" v="803"/>
          <ac:spMkLst>
            <pc:docMk/>
            <pc:sldMk cId="1837836339" sldId="753"/>
            <ac:spMk id="2" creationId="{9FB8D13D-5CCA-4585-B4CD-13D6C09A4815}"/>
          </ac:spMkLst>
        </pc:spChg>
        <pc:spChg chg="del">
          <ac:chgData name="" userId="" providerId="" clId="Web-{55F01747-B666-448B-926A-3385A6899ECF}" dt="2020-11-18T17:37:02.489" v="802"/>
          <ac:spMkLst>
            <pc:docMk/>
            <pc:sldMk cId="1837836339" sldId="753"/>
            <ac:spMk id="3" creationId="{0EA5D890-FE09-4CBF-963F-D40C8F9EBA87}"/>
          </ac:spMkLst>
        </pc:spChg>
        <pc:spChg chg="add">
          <ac:chgData name="" userId="" providerId="" clId="Web-{55F01747-B666-448B-926A-3385A6899ECF}" dt="2020-11-18T17:37:11.098" v="803"/>
          <ac:spMkLst>
            <pc:docMk/>
            <pc:sldMk cId="1837836339" sldId="753"/>
            <ac:spMk id="9" creationId="{42A4FC2C-047E-45A5-965D-8E1E3BF09BC6}"/>
          </ac:spMkLst>
        </pc:spChg>
        <pc:picChg chg="add mod ord">
          <ac:chgData name="" userId="" providerId="" clId="Web-{55F01747-B666-448B-926A-3385A6899ECF}" dt="2020-11-18T17:37:11.098" v="803"/>
          <ac:picMkLst>
            <pc:docMk/>
            <pc:sldMk cId="1837836339" sldId="753"/>
            <ac:picMk id="4" creationId="{518B6BD7-5185-4B9D-A19F-48628FCC1C32}"/>
          </ac:picMkLst>
        </pc:picChg>
      </pc:sldChg>
      <pc:sldChg chg="addSp delSp modSp new">
        <pc:chgData name="" userId="" providerId="" clId="Web-{55F01747-B666-448B-926A-3385A6899ECF}" dt="2020-11-18T17:39:37.334" v="857"/>
        <pc:sldMkLst>
          <pc:docMk/>
          <pc:sldMk cId="1723372295" sldId="754"/>
        </pc:sldMkLst>
        <pc:spChg chg="mod">
          <ac:chgData name="" userId="" providerId="" clId="Web-{55F01747-B666-448B-926A-3385A6899ECF}" dt="2020-11-18T17:39:34.959" v="855" actId="20577"/>
          <ac:spMkLst>
            <pc:docMk/>
            <pc:sldMk cId="1723372295" sldId="754"/>
            <ac:spMk id="2" creationId="{FB9D8512-6C90-4186-ABF3-B837FF74EEE7}"/>
          </ac:spMkLst>
        </pc:spChg>
        <pc:spChg chg="del">
          <ac:chgData name="" userId="" providerId="" clId="Web-{55F01747-B666-448B-926A-3385A6899ECF}" dt="2020-11-18T17:39:37.334" v="857"/>
          <ac:spMkLst>
            <pc:docMk/>
            <pc:sldMk cId="1723372295" sldId="754"/>
            <ac:spMk id="3" creationId="{1C7A39FF-4B5F-4F65-8102-A1D025CC89AA}"/>
          </ac:spMkLst>
        </pc:spChg>
        <pc:picChg chg="add mod ord">
          <ac:chgData name="" userId="" providerId="" clId="Web-{55F01747-B666-448B-926A-3385A6899ECF}" dt="2020-11-18T17:39:37.334" v="857"/>
          <ac:picMkLst>
            <pc:docMk/>
            <pc:sldMk cId="1723372295" sldId="754"/>
            <ac:picMk id="4" creationId="{C8C1915C-A42C-4743-BBB6-879B1C94F322}"/>
          </ac:picMkLst>
        </pc:picChg>
      </pc:sldChg>
    </pc:docChg>
  </pc:docChgLst>
  <pc:docChgLst>
    <pc:chgData clId="Web-{C98FEB25-3999-407E-B363-A31D90A0A9E3}"/>
    <pc:docChg chg="modSld">
      <pc:chgData name="" userId="" providerId="" clId="Web-{C98FEB25-3999-407E-B363-A31D90A0A9E3}" dt="2020-10-30T13:28:14.264" v="58" actId="20577"/>
      <pc:docMkLst>
        <pc:docMk/>
      </pc:docMkLst>
      <pc:sldChg chg="modSp">
        <pc:chgData name="" userId="" providerId="" clId="Web-{C98FEB25-3999-407E-B363-A31D90A0A9E3}" dt="2020-10-30T13:17:43.134" v="12" actId="20577"/>
        <pc:sldMkLst>
          <pc:docMk/>
          <pc:sldMk cId="0" sldId="473"/>
        </pc:sldMkLst>
        <pc:spChg chg="mod">
          <ac:chgData name="" userId="" providerId="" clId="Web-{C98FEB25-3999-407E-B363-A31D90A0A9E3}" dt="2020-10-30T13:17:40.572" v="10" actId="20577"/>
          <ac:spMkLst>
            <pc:docMk/>
            <pc:sldMk cId="0" sldId="473"/>
            <ac:spMk id="2" creationId="{00000000-0000-0000-0000-000000000000}"/>
          </ac:spMkLst>
        </pc:spChg>
        <pc:spChg chg="mod">
          <ac:chgData name="" userId="" providerId="" clId="Web-{C98FEB25-3999-407E-B363-A31D90A0A9E3}" dt="2020-10-30T13:17:43.134" v="12" actId="20577"/>
          <ac:spMkLst>
            <pc:docMk/>
            <pc:sldMk cId="0" sldId="473"/>
            <ac:spMk id="3" creationId="{00000000-0000-0000-0000-000000000000}"/>
          </ac:spMkLst>
        </pc:spChg>
      </pc:sldChg>
      <pc:sldChg chg="modSp">
        <pc:chgData name="" userId="" providerId="" clId="Web-{C98FEB25-3999-407E-B363-A31D90A0A9E3}" dt="2020-10-30T13:16:27.915" v="5" actId="20577"/>
        <pc:sldMkLst>
          <pc:docMk/>
          <pc:sldMk cId="0" sldId="571"/>
        </pc:sldMkLst>
        <pc:spChg chg="mod">
          <ac:chgData name="" userId="" providerId="" clId="Web-{C98FEB25-3999-407E-B363-A31D90A0A9E3}" dt="2020-10-30T13:16:27.915" v="5" actId="20577"/>
          <ac:spMkLst>
            <pc:docMk/>
            <pc:sldMk cId="0" sldId="571"/>
            <ac:spMk id="3" creationId="{00000000-0000-0000-0000-000000000000}"/>
          </ac:spMkLst>
        </pc:spChg>
      </pc:sldChg>
      <pc:sldChg chg="modSp">
        <pc:chgData name="" userId="" providerId="" clId="Web-{C98FEB25-3999-407E-B363-A31D90A0A9E3}" dt="2020-10-30T13:25:07.778" v="48" actId="20577"/>
        <pc:sldMkLst>
          <pc:docMk/>
          <pc:sldMk cId="0" sldId="676"/>
        </pc:sldMkLst>
        <pc:spChg chg="mod">
          <ac:chgData name="" userId="" providerId="" clId="Web-{C98FEB25-3999-407E-B363-A31D90A0A9E3}" dt="2020-10-30T13:24:44.528" v="46" actId="20577"/>
          <ac:spMkLst>
            <pc:docMk/>
            <pc:sldMk cId="0" sldId="676"/>
            <ac:spMk id="3" creationId="{00000000-0000-0000-0000-000000000000}"/>
          </ac:spMkLst>
        </pc:spChg>
        <pc:spChg chg="mod">
          <ac:chgData name="" userId="" providerId="" clId="Web-{C98FEB25-3999-407E-B363-A31D90A0A9E3}" dt="2020-10-30T13:25:07.778" v="48" actId="20577"/>
          <ac:spMkLst>
            <pc:docMk/>
            <pc:sldMk cId="0" sldId="676"/>
            <ac:spMk id="6" creationId="{00000000-0000-0000-0000-000000000000}"/>
          </ac:spMkLst>
        </pc:spChg>
      </pc:sldChg>
      <pc:sldChg chg="modSp">
        <pc:chgData name="" userId="" providerId="" clId="Web-{C98FEB25-3999-407E-B363-A31D90A0A9E3}" dt="2020-10-30T13:26:55.154" v="56" actId="20577"/>
        <pc:sldMkLst>
          <pc:docMk/>
          <pc:sldMk cId="2284092400" sldId="686"/>
        </pc:sldMkLst>
        <pc:spChg chg="mod">
          <ac:chgData name="" userId="" providerId="" clId="Web-{C98FEB25-3999-407E-B363-A31D90A0A9E3}" dt="2020-10-30T13:26:55.154" v="56" actId="20577"/>
          <ac:spMkLst>
            <pc:docMk/>
            <pc:sldMk cId="2284092400" sldId="686"/>
            <ac:spMk id="3" creationId="{00000000-0000-0000-0000-000000000000}"/>
          </ac:spMkLst>
        </pc:spChg>
      </pc:sldChg>
      <pc:sldChg chg="modSp">
        <pc:chgData name="" userId="" providerId="" clId="Web-{C98FEB25-3999-407E-B363-A31D90A0A9E3}" dt="2020-10-30T13:28:14.264" v="58" actId="20577"/>
        <pc:sldMkLst>
          <pc:docMk/>
          <pc:sldMk cId="2890340303" sldId="693"/>
        </pc:sldMkLst>
        <pc:spChg chg="mod">
          <ac:chgData name="" userId="" providerId="" clId="Web-{C98FEB25-3999-407E-B363-A31D90A0A9E3}" dt="2020-10-30T13:28:14.264" v="58" actId="20577"/>
          <ac:spMkLst>
            <pc:docMk/>
            <pc:sldMk cId="2890340303" sldId="693"/>
            <ac:spMk id="3" creationId="{00000000-0000-0000-0000-000000000000}"/>
          </ac:spMkLst>
        </pc:spChg>
      </pc:sldChg>
      <pc:sldChg chg="modSp">
        <pc:chgData name="" userId="" providerId="" clId="Web-{C98FEB25-3999-407E-B363-A31D90A0A9E3}" dt="2020-10-30T13:17:23.509" v="7" actId="1076"/>
        <pc:sldMkLst>
          <pc:docMk/>
          <pc:sldMk cId="4190629195" sldId="705"/>
        </pc:sldMkLst>
        <pc:spChg chg="mod">
          <ac:chgData name="" userId="" providerId="" clId="Web-{C98FEB25-3999-407E-B363-A31D90A0A9E3}" dt="2020-10-30T13:17:10.212" v="6" actId="14100"/>
          <ac:spMkLst>
            <pc:docMk/>
            <pc:sldMk cId="4190629195" sldId="705"/>
            <ac:spMk id="14" creationId="{00000000-0000-0000-0000-000000000000}"/>
          </ac:spMkLst>
        </pc:spChg>
        <pc:spChg chg="mod">
          <ac:chgData name="" userId="" providerId="" clId="Web-{C98FEB25-3999-407E-B363-A31D90A0A9E3}" dt="2020-10-30T13:17:23.509" v="7" actId="1076"/>
          <ac:spMkLst>
            <pc:docMk/>
            <pc:sldMk cId="4190629195" sldId="705"/>
            <ac:spMk id="30" creationId="{00000000-0000-0000-0000-000000000000}"/>
          </ac:spMkLst>
        </pc:spChg>
        <pc:cxnChg chg="mod">
          <ac:chgData name="" userId="" providerId="" clId="Web-{C98FEB25-3999-407E-B363-A31D90A0A9E3}" dt="2020-10-30T13:17:23.509" v="7" actId="1076"/>
          <ac:cxnSpMkLst>
            <pc:docMk/>
            <pc:sldMk cId="4190629195" sldId="705"/>
            <ac:cxnSpMk id="47" creationId="{00000000-0000-0000-0000-000000000000}"/>
          </ac:cxnSpMkLst>
        </pc:cxnChg>
      </pc:sldChg>
      <pc:sldChg chg="modSp">
        <pc:chgData name="" userId="" providerId="" clId="Web-{C98FEB25-3999-407E-B363-A31D90A0A9E3}" dt="2020-10-30T13:18:46.322" v="17" actId="20577"/>
        <pc:sldMkLst>
          <pc:docMk/>
          <pc:sldMk cId="1739105299" sldId="720"/>
        </pc:sldMkLst>
        <pc:spChg chg="mod">
          <ac:chgData name="" userId="" providerId="" clId="Web-{C98FEB25-3999-407E-B363-A31D90A0A9E3}" dt="2020-10-30T13:18:46.322" v="17" actId="20577"/>
          <ac:spMkLst>
            <pc:docMk/>
            <pc:sldMk cId="1739105299" sldId="720"/>
            <ac:spMk id="12291" creationId="{00000000-0000-0000-0000-000000000000}"/>
          </ac:spMkLst>
        </pc:spChg>
      </pc:sldChg>
      <pc:sldChg chg="modSp">
        <pc:chgData name="" userId="" providerId="" clId="Web-{C98FEB25-3999-407E-B363-A31D90A0A9E3}" dt="2020-10-30T13:19:57.057" v="21" actId="20577"/>
        <pc:sldMkLst>
          <pc:docMk/>
          <pc:sldMk cId="995243778" sldId="726"/>
        </pc:sldMkLst>
        <pc:spChg chg="mod">
          <ac:chgData name="" userId="" providerId="" clId="Web-{C98FEB25-3999-407E-B363-A31D90A0A9E3}" dt="2020-10-30T13:19:57.057" v="21" actId="20577"/>
          <ac:spMkLst>
            <pc:docMk/>
            <pc:sldMk cId="995243778" sldId="726"/>
            <ac:spMk id="3" creationId="{00000000-0000-0000-0000-000000000000}"/>
          </ac:spMkLst>
        </pc:spChg>
      </pc:sldChg>
      <pc:sldChg chg="modSp">
        <pc:chgData name="" userId="" providerId="" clId="Web-{C98FEB25-3999-407E-B363-A31D90A0A9E3}" dt="2020-10-30T13:21:59.886" v="38" actId="20577"/>
        <pc:sldMkLst>
          <pc:docMk/>
          <pc:sldMk cId="1632195054" sldId="734"/>
        </pc:sldMkLst>
        <pc:spChg chg="mod">
          <ac:chgData name="" userId="" providerId="" clId="Web-{C98FEB25-3999-407E-B363-A31D90A0A9E3}" dt="2020-10-30T13:21:59.886" v="38" actId="20577"/>
          <ac:spMkLst>
            <pc:docMk/>
            <pc:sldMk cId="1632195054" sldId="734"/>
            <ac:spMk id="10243" creationId="{00000000-0000-0000-0000-000000000000}"/>
          </ac:spMkLst>
        </pc:spChg>
      </pc:sldChg>
      <pc:sldChg chg="modSp">
        <pc:chgData name="" userId="" providerId="" clId="Web-{C98FEB25-3999-407E-B363-A31D90A0A9E3}" dt="2020-10-30T13:22:24.324" v="42" actId="20577"/>
        <pc:sldMkLst>
          <pc:docMk/>
          <pc:sldMk cId="2038843947" sldId="735"/>
        </pc:sldMkLst>
        <pc:spChg chg="mod">
          <ac:chgData name="" userId="" providerId="" clId="Web-{C98FEB25-3999-407E-B363-A31D90A0A9E3}" dt="2020-10-30T13:22:24.324" v="42" actId="20577"/>
          <ac:spMkLst>
            <pc:docMk/>
            <pc:sldMk cId="2038843947" sldId="73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745"/>
          </a:xfrm>
          <a:prstGeom prst="rect">
            <a:avLst/>
          </a:prstGeom>
        </p:spPr>
        <p:txBody>
          <a:bodyPr vert="horz" lIns="93145" tIns="46572" rIns="93145" bIns="46572"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69745"/>
          </a:xfrm>
          <a:prstGeom prst="rect">
            <a:avLst/>
          </a:prstGeom>
        </p:spPr>
        <p:txBody>
          <a:bodyPr vert="horz" lIns="93145" tIns="46572" rIns="93145" bIns="46572" rtlCol="0"/>
          <a:lstStyle>
            <a:lvl1pPr algn="r">
              <a:defRPr sz="1200"/>
            </a:lvl1pPr>
          </a:lstStyle>
          <a:p>
            <a:fld id="{57D03901-9150-4F1F-B0AB-C54D4A91B9BD}" type="datetimeFigureOut">
              <a:rPr lang="en-US" smtClean="0"/>
              <a:pPr/>
              <a:t>30-Aug-23</a:t>
            </a:fld>
            <a:endParaRPr lang="en-US" dirty="0"/>
          </a:p>
        </p:txBody>
      </p:sp>
      <p:sp>
        <p:nvSpPr>
          <p:cNvPr id="4" name="Footer Placeholder 3"/>
          <p:cNvSpPr>
            <a:spLocks noGrp="1"/>
          </p:cNvSpPr>
          <p:nvPr>
            <p:ph type="ftr" sz="quarter" idx="2"/>
          </p:nvPr>
        </p:nvSpPr>
        <p:spPr>
          <a:xfrm>
            <a:off x="1" y="8917130"/>
            <a:ext cx="3077739" cy="469745"/>
          </a:xfrm>
          <a:prstGeom prst="rect">
            <a:avLst/>
          </a:prstGeom>
        </p:spPr>
        <p:txBody>
          <a:bodyPr vert="horz" lIns="93145" tIns="46572" rIns="93145" bIns="4657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130"/>
            <a:ext cx="3077739" cy="469745"/>
          </a:xfrm>
          <a:prstGeom prst="rect">
            <a:avLst/>
          </a:prstGeom>
        </p:spPr>
        <p:txBody>
          <a:bodyPr vert="horz" lIns="93145" tIns="46572" rIns="93145" bIns="46572" rtlCol="0" anchor="b"/>
          <a:lstStyle>
            <a:lvl1pPr algn="r">
              <a:defRPr sz="1200"/>
            </a:lvl1pPr>
          </a:lstStyle>
          <a:p>
            <a:fld id="{6A80C20D-7518-4043-9B8D-A9F39821AC50}" type="slidenum">
              <a:rPr lang="en-US" smtClean="0"/>
              <a:pPr/>
              <a:t>‹#›</a:t>
            </a:fld>
            <a:endParaRPr lang="en-US" dirty="0"/>
          </a:p>
        </p:txBody>
      </p:sp>
    </p:spTree>
    <p:extLst>
      <p:ext uri="{BB962C8B-B14F-4D97-AF65-F5344CB8AC3E}">
        <p14:creationId xmlns:p14="http://schemas.microsoft.com/office/powerpoint/2010/main" val="806292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3145" tIns="46572" rIns="93145" bIns="46572"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3145" tIns="46572" rIns="93145" bIns="46572" rtlCol="0"/>
          <a:lstStyle>
            <a:lvl1pPr algn="r">
              <a:defRPr sz="1200"/>
            </a:lvl1pPr>
          </a:lstStyle>
          <a:p>
            <a:fld id="{93BBA4C7-F69B-40E3-B911-7FC869E61132}" type="datetimeFigureOut">
              <a:rPr lang="en-US" smtClean="0"/>
              <a:pPr/>
              <a:t>30-Aug-23</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145" tIns="46572" rIns="93145" bIns="46572"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145" tIns="46572" rIns="93145" bIns="4657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4"/>
            <a:ext cx="3077739" cy="469424"/>
          </a:xfrm>
          <a:prstGeom prst="rect">
            <a:avLst/>
          </a:prstGeom>
        </p:spPr>
        <p:txBody>
          <a:bodyPr vert="horz" lIns="93145" tIns="46572" rIns="93145" bIns="465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4"/>
            <a:ext cx="3077739" cy="469424"/>
          </a:xfrm>
          <a:prstGeom prst="rect">
            <a:avLst/>
          </a:prstGeom>
        </p:spPr>
        <p:txBody>
          <a:bodyPr vert="horz" lIns="93145" tIns="46572" rIns="93145" bIns="46572" rtlCol="0" anchor="b"/>
          <a:lstStyle>
            <a:lvl1pPr algn="r">
              <a:defRPr sz="1200"/>
            </a:lvl1pPr>
          </a:lstStyle>
          <a:p>
            <a:fld id="{B6464CCB-CE5F-4F26-B24C-45C2447888F0}" type="slidenum">
              <a:rPr lang="en-US" smtClean="0"/>
              <a:pPr/>
              <a:t>‹#›</a:t>
            </a:fld>
            <a:endParaRPr lang="en-US" dirty="0"/>
          </a:p>
        </p:txBody>
      </p:sp>
    </p:spTree>
    <p:extLst>
      <p:ext uri="{BB962C8B-B14F-4D97-AF65-F5344CB8AC3E}">
        <p14:creationId xmlns:p14="http://schemas.microsoft.com/office/powerpoint/2010/main" val="274721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37708"/>
            <a:fld id="{3AC5264D-4FF3-4181-8776-6DEA3CD58E6A}" type="slidenum">
              <a:rPr lang="en-US" smtClean="0"/>
              <a:pPr defTabSz="937708"/>
              <a:t>1</a:t>
            </a:fld>
            <a:endParaRPr lang="en-US" dirty="0"/>
          </a:p>
        </p:txBody>
      </p:sp>
      <p:sp>
        <p:nvSpPr>
          <p:cNvPr id="31747"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b="0" dirty="0"/>
          </a:p>
        </p:txBody>
      </p:sp>
    </p:spTree>
    <p:extLst>
      <p:ext uri="{BB962C8B-B14F-4D97-AF65-F5344CB8AC3E}">
        <p14:creationId xmlns:p14="http://schemas.microsoft.com/office/powerpoint/2010/main" val="2720130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Please discuss: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Does your staff have a SOP / process in place to “catch” this sort of activity </a:t>
            </a:r>
            <a:r>
              <a:rPr lang="en-US" altLang="en-US" b="1" dirty="0">
                <a:latin typeface="Arial" panose="020B0604020202020204" pitchFamily="34" charset="0"/>
                <a:cs typeface="Arial" panose="020B0604020202020204" pitchFamily="34" charset="0"/>
              </a:rPr>
              <a:t>BEFORE</a:t>
            </a:r>
            <a:r>
              <a:rPr lang="en-US" altLang="en-US" dirty="0">
                <a:latin typeface="Arial" panose="020B0604020202020204" pitchFamily="34" charset="0"/>
                <a:cs typeface="Arial" panose="020B0604020202020204" pitchFamily="34" charset="0"/>
              </a:rPr>
              <a:t> it happens?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Would your staff  be comfortable telling you “</a:t>
            </a:r>
            <a:r>
              <a:rPr lang="en-US" altLang="en-US" b="1" dirty="0">
                <a:latin typeface="Arial" panose="020B0604020202020204" pitchFamily="34" charset="0"/>
                <a:cs typeface="Arial" panose="020B0604020202020204" pitchFamily="34" charset="0"/>
              </a:rPr>
              <a:t>NO”</a:t>
            </a:r>
            <a:r>
              <a:rPr lang="en-US" altLang="en-US" dirty="0">
                <a:latin typeface="Arial" panose="020B0604020202020204" pitchFamily="34" charset="0"/>
                <a:cs typeface="Arial" panose="020B0604020202020204" pitchFamily="34" charset="0"/>
              </a:rPr>
              <a:t> if you told them to have the GOV pick you up at home?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BB8D06-49EA-4A42-B6A9-6E1A8D4B88CF}" type="slidenum">
              <a:rPr lang="en-US" altLang="en-US" smtClean="0">
                <a:latin typeface="Calibri" panose="020F0502020204030204" pitchFamily="34" charset="0"/>
              </a:rPr>
              <a:pPr/>
              <a:t>27</a:t>
            </a:fld>
            <a:endParaRPr lang="en-US" altLang="en-US" dirty="0">
              <a:latin typeface="Calibri" panose="020F0502020204030204" pitchFamily="34" charset="0"/>
            </a:endParaRPr>
          </a:p>
        </p:txBody>
      </p:sp>
    </p:spTree>
    <p:extLst>
      <p:ext uri="{BB962C8B-B14F-4D97-AF65-F5344CB8AC3E}">
        <p14:creationId xmlns:p14="http://schemas.microsoft.com/office/powerpoint/2010/main" val="315796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404275" indent="-404275">
              <a:buFont typeface="+mj-lt"/>
              <a:buAutoNum type="arabicPeriod"/>
              <a:defRPr/>
            </a:pPr>
            <a:r>
              <a:rPr lang="en-US" b="1" dirty="0">
                <a:latin typeface="Arial" pitchFamily="34" charset="0"/>
                <a:cs typeface="Arial" pitchFamily="34" charset="0"/>
              </a:rPr>
              <a:t>Standards: </a:t>
            </a:r>
          </a:p>
          <a:p>
            <a:pPr marL="641991" lvl="1" indent="-237716">
              <a:buFont typeface="+mj-lt"/>
              <a:buAutoNum type="alphaLcParenR"/>
              <a:defRPr/>
            </a:pPr>
            <a:r>
              <a:rPr lang="en-US" dirty="0">
                <a:latin typeface="Arial" pitchFamily="34" charset="0"/>
                <a:cs typeface="Arial" pitchFamily="34" charset="0"/>
              </a:rPr>
              <a:t>5 CFR 2635 </a:t>
            </a:r>
          </a:p>
          <a:p>
            <a:pPr marL="641991" lvl="1" indent="-237716">
              <a:buFont typeface="+mj-lt"/>
              <a:buAutoNum type="alphaLcParenR"/>
              <a:defRPr/>
            </a:pPr>
            <a:r>
              <a:rPr lang="en-US" dirty="0">
                <a:latin typeface="Arial" pitchFamily="34" charset="0"/>
                <a:cs typeface="Arial" pitchFamily="34" charset="0"/>
              </a:rPr>
              <a:t>DOD Joint Ethics Regulation, DOD 5500.07-R </a:t>
            </a:r>
          </a:p>
          <a:p>
            <a:pPr marL="641991" lvl="1" indent="-237716">
              <a:buFont typeface="+mj-lt"/>
              <a:buAutoNum type="alphaLcParenR"/>
              <a:defRPr/>
            </a:pPr>
            <a:r>
              <a:rPr lang="en-US" dirty="0">
                <a:latin typeface="Arial" pitchFamily="34" charset="0"/>
                <a:cs typeface="Arial" pitchFamily="34" charset="0"/>
              </a:rPr>
              <a:t>JTR</a:t>
            </a:r>
          </a:p>
          <a:p>
            <a:pPr marL="641991" lvl="1" indent="-237716">
              <a:buFont typeface="+mj-lt"/>
              <a:buAutoNum type="alphaLcParenR"/>
              <a:defRPr/>
            </a:pPr>
            <a:r>
              <a:rPr lang="en-US" dirty="0">
                <a:latin typeface="Arial" pitchFamily="34" charset="0"/>
                <a:cs typeface="Arial" pitchFamily="34" charset="0"/>
              </a:rPr>
              <a:t>AR 600-8-10</a:t>
            </a:r>
          </a:p>
          <a:p>
            <a:pPr>
              <a:defRPr/>
            </a:pPr>
            <a:endParaRPr 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887B2EE-0DC0-4B65-9CD4-996F53254D30}" type="slidenum">
              <a:rPr lang="en-US" altLang="en-US" smtClean="0">
                <a:latin typeface="Calibri" panose="020F0502020204030204" pitchFamily="34" charset="0"/>
              </a:rPr>
              <a:pPr/>
              <a:t>31</a:t>
            </a:fld>
            <a:endParaRPr lang="en-US" altLang="en-US" dirty="0">
              <a:latin typeface="Calibri" panose="020F0502020204030204" pitchFamily="34" charset="0"/>
            </a:endParaRPr>
          </a:p>
        </p:txBody>
      </p:sp>
    </p:spTree>
    <p:extLst>
      <p:ext uri="{BB962C8B-B14F-4D97-AF65-F5344CB8AC3E}">
        <p14:creationId xmlns:p14="http://schemas.microsoft.com/office/powerpoint/2010/main" val="1413081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352529" indent="-352529">
              <a:defRPr/>
            </a:pPr>
            <a:r>
              <a:rPr lang="en-US" b="1" dirty="0">
                <a:latin typeface="Arial" pitchFamily="34" charset="0"/>
                <a:cs typeface="Arial" pitchFamily="34" charset="0"/>
              </a:rPr>
              <a:t>References Used: </a:t>
            </a:r>
          </a:p>
          <a:p>
            <a:pPr marL="578923" lvl="1" indent="-226395">
              <a:buFont typeface="+mj-lt"/>
              <a:buAutoNum type="alphaLcParenR"/>
              <a:defRPr/>
            </a:pPr>
            <a:r>
              <a:rPr lang="en-US" dirty="0">
                <a:latin typeface="Arial" pitchFamily="34" charset="0"/>
                <a:cs typeface="Arial" pitchFamily="34" charset="0"/>
              </a:rPr>
              <a:t>5 CFR 2635</a:t>
            </a:r>
          </a:p>
          <a:p>
            <a:pPr marL="578923" lvl="1" indent="-226395">
              <a:buFont typeface="+mj-lt"/>
              <a:buAutoNum type="alphaLcParenR"/>
              <a:defRPr/>
            </a:pPr>
            <a:r>
              <a:rPr lang="en-US" dirty="0">
                <a:latin typeface="Arial" pitchFamily="34" charset="0"/>
                <a:cs typeface="Arial" pitchFamily="34" charset="0"/>
              </a:rPr>
              <a:t>DOD Joint Ethics Regulation, DOD 5500.07-R</a:t>
            </a:r>
          </a:p>
          <a:p>
            <a:pPr marL="578923" lvl="1" indent="-226395">
              <a:buFont typeface="+mj-lt"/>
              <a:buAutoNum type="alphaLcParenR"/>
              <a:defRPr/>
            </a:pPr>
            <a:r>
              <a:rPr lang="en-US" dirty="0">
                <a:latin typeface="Arial" pitchFamily="34" charset="0"/>
                <a:cs typeface="Arial" pitchFamily="34" charset="0"/>
              </a:rPr>
              <a:t>AR 614-200, para. 8-11</a:t>
            </a:r>
          </a:p>
          <a:p>
            <a:pPr marL="578923" lvl="1" indent="-226395">
              <a:buFont typeface="+mj-lt"/>
              <a:buAutoNum type="alphaLcParenR"/>
              <a:defRPr/>
            </a:pPr>
            <a:r>
              <a:rPr lang="en-US" dirty="0">
                <a:latin typeface="Arial" pitchFamily="34" charset="0"/>
                <a:cs typeface="Arial" pitchFamily="34" charset="0"/>
              </a:rPr>
              <a:t>DODI 1315.09</a:t>
            </a:r>
          </a:p>
          <a:p>
            <a:pPr>
              <a:defRPr/>
            </a:pPr>
            <a:endParaRPr 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AB4F11-4A11-40DC-A18B-F5D079F3D483}" type="slidenum">
              <a:rPr lang="en-US" altLang="en-US" smtClean="0">
                <a:latin typeface="Calibri" panose="020F0502020204030204" pitchFamily="34" charset="0"/>
              </a:rPr>
              <a:pPr/>
              <a:t>34</a:t>
            </a:fld>
            <a:endParaRPr lang="en-US" altLang="en-US" dirty="0">
              <a:latin typeface="Calibri" panose="020F0502020204030204" pitchFamily="34" charset="0"/>
            </a:endParaRPr>
          </a:p>
        </p:txBody>
      </p:sp>
    </p:spTree>
    <p:extLst>
      <p:ext uri="{BB962C8B-B14F-4D97-AF65-F5344CB8AC3E}">
        <p14:creationId xmlns:p14="http://schemas.microsoft.com/office/powerpoint/2010/main" val="4224478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Please discuss: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Does your staff have a SOP / process in place to “catch” this sort of activity </a:t>
            </a:r>
            <a:r>
              <a:rPr lang="en-US" altLang="en-US" b="1" dirty="0">
                <a:latin typeface="Arial" panose="020B0604020202020204" pitchFamily="34" charset="0"/>
                <a:cs typeface="Arial" panose="020B0604020202020204" pitchFamily="34" charset="0"/>
              </a:rPr>
              <a:t>BEFORE</a:t>
            </a:r>
            <a:r>
              <a:rPr lang="en-US" altLang="en-US" dirty="0">
                <a:latin typeface="Arial" panose="020B0604020202020204" pitchFamily="34" charset="0"/>
                <a:cs typeface="Arial" panose="020B0604020202020204" pitchFamily="34" charset="0"/>
              </a:rPr>
              <a:t> it happens?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Would your staff  be comfortable telling you “</a:t>
            </a:r>
            <a:r>
              <a:rPr lang="en-US" altLang="en-US" b="1" dirty="0">
                <a:latin typeface="Arial" panose="020B0604020202020204" pitchFamily="34" charset="0"/>
                <a:cs typeface="Arial" panose="020B0604020202020204" pitchFamily="34" charset="0"/>
              </a:rPr>
              <a:t>NO”</a:t>
            </a:r>
            <a:r>
              <a:rPr lang="en-US" altLang="en-US" dirty="0">
                <a:latin typeface="Arial" panose="020B0604020202020204" pitchFamily="34" charset="0"/>
                <a:cs typeface="Arial" panose="020B0604020202020204" pitchFamily="34" charset="0"/>
              </a:rPr>
              <a:t> if you told them to have the GOV pick you up at home?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BB8D06-49EA-4A42-B6A9-6E1A8D4B88CF}" type="slidenum">
              <a:rPr lang="en-US" altLang="en-US" smtClean="0">
                <a:latin typeface="Calibri" panose="020F0502020204030204" pitchFamily="34" charset="0"/>
              </a:rPr>
              <a:pPr/>
              <a:t>37</a:t>
            </a:fld>
            <a:endParaRPr lang="en-US" altLang="en-US" dirty="0">
              <a:latin typeface="Calibri" panose="020F0502020204030204" pitchFamily="34" charset="0"/>
            </a:endParaRPr>
          </a:p>
        </p:txBody>
      </p:sp>
    </p:spTree>
    <p:extLst>
      <p:ext uri="{BB962C8B-B14F-4D97-AF65-F5344CB8AC3E}">
        <p14:creationId xmlns:p14="http://schemas.microsoft.com/office/powerpoint/2010/main" val="733020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Please discuss: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Does your staff have a SOP / process in place to “catch” this sort of activity </a:t>
            </a:r>
            <a:r>
              <a:rPr lang="en-US" altLang="en-US" b="1" dirty="0">
                <a:latin typeface="Arial" panose="020B0604020202020204" pitchFamily="34" charset="0"/>
                <a:cs typeface="Arial" panose="020B0604020202020204" pitchFamily="34" charset="0"/>
              </a:rPr>
              <a:t>BEFORE</a:t>
            </a:r>
            <a:r>
              <a:rPr lang="en-US" altLang="en-US" dirty="0">
                <a:latin typeface="Arial" panose="020B0604020202020204" pitchFamily="34" charset="0"/>
                <a:cs typeface="Arial" panose="020B0604020202020204" pitchFamily="34" charset="0"/>
              </a:rPr>
              <a:t> it happens?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Would your staff  be comfortable telling you “</a:t>
            </a:r>
            <a:r>
              <a:rPr lang="en-US" altLang="en-US" b="1" dirty="0">
                <a:latin typeface="Arial" panose="020B0604020202020204" pitchFamily="34" charset="0"/>
                <a:cs typeface="Arial" panose="020B0604020202020204" pitchFamily="34" charset="0"/>
              </a:rPr>
              <a:t>NO”</a:t>
            </a:r>
            <a:r>
              <a:rPr lang="en-US" altLang="en-US" dirty="0">
                <a:latin typeface="Arial" panose="020B0604020202020204" pitchFamily="34" charset="0"/>
                <a:cs typeface="Arial" panose="020B0604020202020204" pitchFamily="34" charset="0"/>
              </a:rPr>
              <a:t> if you told them to have the GOV pick you up at home?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BB8D06-49EA-4A42-B6A9-6E1A8D4B88CF}" type="slidenum">
              <a:rPr lang="en-US" altLang="en-US" smtClean="0">
                <a:latin typeface="Calibri" panose="020F0502020204030204" pitchFamily="34" charset="0"/>
              </a:rPr>
              <a:pPr/>
              <a:t>38</a:t>
            </a:fld>
            <a:endParaRPr lang="en-US" altLang="en-US" dirty="0">
              <a:latin typeface="Calibri" panose="020F0502020204030204" pitchFamily="34" charset="0"/>
            </a:endParaRPr>
          </a:p>
        </p:txBody>
      </p:sp>
    </p:spTree>
    <p:extLst>
      <p:ext uri="{BB962C8B-B14F-4D97-AF65-F5344CB8AC3E}">
        <p14:creationId xmlns:p14="http://schemas.microsoft.com/office/powerpoint/2010/main" val="3511956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Please discuss: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Does your staff have a SOP / process in place to “catch” this sort of activity </a:t>
            </a:r>
            <a:r>
              <a:rPr lang="en-US" altLang="en-US" b="1" dirty="0">
                <a:latin typeface="Arial" panose="020B0604020202020204" pitchFamily="34" charset="0"/>
                <a:cs typeface="Arial" panose="020B0604020202020204" pitchFamily="34" charset="0"/>
              </a:rPr>
              <a:t>BEFORE</a:t>
            </a:r>
            <a:r>
              <a:rPr lang="en-US" altLang="en-US" dirty="0">
                <a:latin typeface="Arial" panose="020B0604020202020204" pitchFamily="34" charset="0"/>
                <a:cs typeface="Arial" panose="020B0604020202020204" pitchFamily="34" charset="0"/>
              </a:rPr>
              <a:t> it happens?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Would your staff  be comfortable telling you “</a:t>
            </a:r>
            <a:r>
              <a:rPr lang="en-US" altLang="en-US" b="1" dirty="0">
                <a:latin typeface="Arial" panose="020B0604020202020204" pitchFamily="34" charset="0"/>
                <a:cs typeface="Arial" panose="020B0604020202020204" pitchFamily="34" charset="0"/>
              </a:rPr>
              <a:t>NO”</a:t>
            </a:r>
            <a:r>
              <a:rPr lang="en-US" altLang="en-US" dirty="0">
                <a:latin typeface="Arial" panose="020B0604020202020204" pitchFamily="34" charset="0"/>
                <a:cs typeface="Arial" panose="020B0604020202020204" pitchFamily="34" charset="0"/>
              </a:rPr>
              <a:t> if you told them to have the GOV pick you up at home?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BB8D06-49EA-4A42-B6A9-6E1A8D4B88CF}" type="slidenum">
              <a:rPr lang="en-US" altLang="en-US" smtClean="0">
                <a:latin typeface="Calibri" panose="020F0502020204030204" pitchFamily="34" charset="0"/>
              </a:rPr>
              <a:pPr/>
              <a:t>39</a:t>
            </a:fld>
            <a:endParaRPr lang="en-US" altLang="en-US" dirty="0">
              <a:latin typeface="Calibri" panose="020F0502020204030204" pitchFamily="34" charset="0"/>
            </a:endParaRPr>
          </a:p>
        </p:txBody>
      </p:sp>
    </p:spTree>
    <p:extLst>
      <p:ext uri="{BB962C8B-B14F-4D97-AF65-F5344CB8AC3E}">
        <p14:creationId xmlns:p14="http://schemas.microsoft.com/office/powerpoint/2010/main" val="1052040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Please discuss: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Does your staff have a SOP / process in place to “catch” this sort of activity </a:t>
            </a:r>
            <a:r>
              <a:rPr lang="en-US" altLang="en-US" b="1" dirty="0">
                <a:latin typeface="Arial" panose="020B0604020202020204" pitchFamily="34" charset="0"/>
                <a:cs typeface="Arial" panose="020B0604020202020204" pitchFamily="34" charset="0"/>
              </a:rPr>
              <a:t>BEFORE</a:t>
            </a:r>
            <a:r>
              <a:rPr lang="en-US" altLang="en-US" dirty="0">
                <a:latin typeface="Arial" panose="020B0604020202020204" pitchFamily="34" charset="0"/>
                <a:cs typeface="Arial" panose="020B0604020202020204" pitchFamily="34" charset="0"/>
              </a:rPr>
              <a:t> it happens?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Would your staff  be comfortable telling you “</a:t>
            </a:r>
            <a:r>
              <a:rPr lang="en-US" altLang="en-US" b="1" dirty="0">
                <a:latin typeface="Arial" panose="020B0604020202020204" pitchFamily="34" charset="0"/>
                <a:cs typeface="Arial" panose="020B0604020202020204" pitchFamily="34" charset="0"/>
              </a:rPr>
              <a:t>NO”</a:t>
            </a:r>
            <a:r>
              <a:rPr lang="en-US" altLang="en-US" dirty="0">
                <a:latin typeface="Arial" panose="020B0604020202020204" pitchFamily="34" charset="0"/>
                <a:cs typeface="Arial" panose="020B0604020202020204" pitchFamily="34" charset="0"/>
              </a:rPr>
              <a:t> if you told them to have the GOV pick you up at home?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BB8D06-49EA-4A42-B6A9-6E1A8D4B88CF}" type="slidenum">
              <a:rPr lang="en-US" altLang="en-US" smtClean="0">
                <a:latin typeface="Calibri" panose="020F0502020204030204" pitchFamily="34" charset="0"/>
              </a:rPr>
              <a:pPr/>
              <a:t>40</a:t>
            </a:fld>
            <a:endParaRPr lang="en-US" altLang="en-US" dirty="0">
              <a:latin typeface="Calibri" panose="020F0502020204030204" pitchFamily="34" charset="0"/>
            </a:endParaRPr>
          </a:p>
        </p:txBody>
      </p:sp>
    </p:spTree>
    <p:extLst>
      <p:ext uri="{BB962C8B-B14F-4D97-AF65-F5344CB8AC3E}">
        <p14:creationId xmlns:p14="http://schemas.microsoft.com/office/powerpoint/2010/main" val="599697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Please discuss: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Does your staff have a SOP / process in place to “catch” this sort of activity </a:t>
            </a:r>
            <a:r>
              <a:rPr lang="en-US" altLang="en-US" b="1" dirty="0">
                <a:latin typeface="Arial" panose="020B0604020202020204" pitchFamily="34" charset="0"/>
                <a:cs typeface="Arial" panose="020B0604020202020204" pitchFamily="34" charset="0"/>
              </a:rPr>
              <a:t>BEFORE</a:t>
            </a:r>
            <a:r>
              <a:rPr lang="en-US" altLang="en-US" dirty="0">
                <a:latin typeface="Arial" panose="020B0604020202020204" pitchFamily="34" charset="0"/>
                <a:cs typeface="Arial" panose="020B0604020202020204" pitchFamily="34" charset="0"/>
              </a:rPr>
              <a:t> it happens?  	</a:t>
            </a:r>
          </a:p>
          <a:p>
            <a:pPr lvl="1">
              <a:buFont typeface="Calibri" panose="020F0502020204030204" pitchFamily="34" charset="0"/>
              <a:buAutoNum type="arabicPeriod"/>
            </a:pPr>
            <a:r>
              <a:rPr lang="en-US" altLang="en-US" dirty="0">
                <a:latin typeface="Arial" panose="020B0604020202020204" pitchFamily="34" charset="0"/>
                <a:cs typeface="Arial" panose="020B0604020202020204" pitchFamily="34" charset="0"/>
              </a:rPr>
              <a:t>Would your staff  be comfortable telling you “</a:t>
            </a:r>
            <a:r>
              <a:rPr lang="en-US" altLang="en-US" b="1" dirty="0">
                <a:latin typeface="Arial" panose="020B0604020202020204" pitchFamily="34" charset="0"/>
                <a:cs typeface="Arial" panose="020B0604020202020204" pitchFamily="34" charset="0"/>
              </a:rPr>
              <a:t>NO”</a:t>
            </a:r>
            <a:r>
              <a:rPr lang="en-US" altLang="en-US" dirty="0">
                <a:latin typeface="Arial" panose="020B0604020202020204" pitchFamily="34" charset="0"/>
                <a:cs typeface="Arial" panose="020B0604020202020204" pitchFamily="34" charset="0"/>
              </a:rPr>
              <a:t> if you told them to have the GOV pick you up at home?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BB8D06-49EA-4A42-B6A9-6E1A8D4B88CF}" type="slidenum">
              <a:rPr lang="en-US" altLang="en-US" smtClean="0">
                <a:latin typeface="Calibri" panose="020F0502020204030204" pitchFamily="34" charset="0"/>
              </a:rPr>
              <a:pPr/>
              <a:t>42</a:t>
            </a:fld>
            <a:endParaRPr lang="en-US" altLang="en-US" dirty="0">
              <a:latin typeface="Calibri" panose="020F0502020204030204" pitchFamily="34" charset="0"/>
            </a:endParaRPr>
          </a:p>
        </p:txBody>
      </p:sp>
    </p:spTree>
    <p:extLst>
      <p:ext uri="{BB962C8B-B14F-4D97-AF65-F5344CB8AC3E}">
        <p14:creationId xmlns:p14="http://schemas.microsoft.com/office/powerpoint/2010/main" val="199975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13404" lvl="1" indent="-289461"/>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45</a:t>
            </a:fld>
            <a:endParaRPr lang="en-US" dirty="0"/>
          </a:p>
        </p:txBody>
      </p:sp>
    </p:spTree>
    <p:extLst>
      <p:ext uri="{BB962C8B-B14F-4D97-AF65-F5344CB8AC3E}">
        <p14:creationId xmlns:p14="http://schemas.microsoft.com/office/powerpoint/2010/main" val="3320097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latin typeface="Arial" pitchFamily="34" charset="0"/>
                <a:cs typeface="Arial" pitchFamily="34" charset="0"/>
              </a:rPr>
              <a:t>Discussion:</a:t>
            </a:r>
            <a:r>
              <a:rPr lang="en-US" b="1" dirty="0">
                <a:latin typeface="Arial" pitchFamily="34" charset="0"/>
                <a:cs typeface="Arial" pitchFamily="34" charset="0"/>
              </a:rPr>
              <a:t> What do you think of the staff’s alibis?  Is everything they suggest legally and ethically correct?   What more does the staff and the GO need to consider about these topics?</a:t>
            </a:r>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46</a:t>
            </a:fld>
            <a:endParaRPr lang="en-US" dirty="0"/>
          </a:p>
        </p:txBody>
      </p:sp>
    </p:spTree>
    <p:extLst>
      <p:ext uri="{BB962C8B-B14F-4D97-AF65-F5344CB8AC3E}">
        <p14:creationId xmlns:p14="http://schemas.microsoft.com/office/powerpoint/2010/main" val="2325877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7</a:t>
            </a:fld>
            <a:endParaRPr lang="en-US" dirty="0"/>
          </a:p>
        </p:txBody>
      </p:sp>
    </p:spTree>
    <p:extLst>
      <p:ext uri="{BB962C8B-B14F-4D97-AF65-F5344CB8AC3E}">
        <p14:creationId xmlns:p14="http://schemas.microsoft.com/office/powerpoint/2010/main" val="31760627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47</a:t>
            </a:fld>
            <a:endParaRPr lang="en-US" dirty="0"/>
          </a:p>
        </p:txBody>
      </p:sp>
    </p:spTree>
    <p:extLst>
      <p:ext uri="{BB962C8B-B14F-4D97-AF65-F5344CB8AC3E}">
        <p14:creationId xmlns:p14="http://schemas.microsoft.com/office/powerpoint/2010/main" val="901374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48</a:t>
            </a:fld>
            <a:endParaRPr lang="en-US" dirty="0"/>
          </a:p>
        </p:txBody>
      </p:sp>
    </p:spTree>
    <p:extLst>
      <p:ext uri="{BB962C8B-B14F-4D97-AF65-F5344CB8AC3E}">
        <p14:creationId xmlns:p14="http://schemas.microsoft.com/office/powerpoint/2010/main" val="814093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49</a:t>
            </a:fld>
            <a:endParaRPr lang="en-US" dirty="0"/>
          </a:p>
        </p:txBody>
      </p:sp>
    </p:spTree>
    <p:extLst>
      <p:ext uri="{BB962C8B-B14F-4D97-AF65-F5344CB8AC3E}">
        <p14:creationId xmlns:p14="http://schemas.microsoft.com/office/powerpoint/2010/main" val="408640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52529" indent="-352529"/>
            <a:r>
              <a:rPr lang="en-US" b="1" dirty="0">
                <a:latin typeface="Arial" pitchFamily="34" charset="0"/>
                <a:cs typeface="Arial" pitchFamily="34" charset="0"/>
              </a:rPr>
              <a:t>References Used: </a:t>
            </a:r>
          </a:p>
          <a:p>
            <a:pPr marL="578923" lvl="1" indent="-226395">
              <a:buFont typeface="+mj-lt"/>
              <a:buAutoNum type="alphaLcParenR"/>
            </a:pPr>
            <a:r>
              <a:rPr lang="en-US" dirty="0">
                <a:latin typeface="Arial" pitchFamily="34" charset="0"/>
                <a:cs typeface="Arial" pitchFamily="34" charset="0"/>
              </a:rPr>
              <a:t>5 CFR 2635</a:t>
            </a:r>
            <a:endParaRPr lang="en-US" u="sng" dirty="0">
              <a:solidFill>
                <a:schemeClr val="tx2"/>
              </a:solidFill>
              <a:latin typeface="Arial" pitchFamily="34" charset="0"/>
              <a:cs typeface="Arial" pitchFamily="34" charset="0"/>
            </a:endParaRPr>
          </a:p>
          <a:p>
            <a:pPr marL="578923" lvl="1" indent="-226395">
              <a:buFont typeface="+mj-lt"/>
              <a:buAutoNum type="alphaLcParenR"/>
            </a:pPr>
            <a:r>
              <a:rPr lang="en-US" dirty="0">
                <a:latin typeface="Arial" pitchFamily="34" charset="0"/>
                <a:cs typeface="Arial" pitchFamily="34" charset="0"/>
              </a:rPr>
              <a:t>DOD JER</a:t>
            </a:r>
            <a:endParaRPr lang="en-US" u="sng" dirty="0">
              <a:solidFill>
                <a:schemeClr val="tx2"/>
              </a:solidFill>
              <a:latin typeface="Arial" pitchFamily="34" charset="0"/>
              <a:cs typeface="Arial" pitchFamily="34" charset="0"/>
            </a:endParaRPr>
          </a:p>
          <a:p>
            <a:pPr marL="578923" lvl="1" indent="-226395">
              <a:buFont typeface="+mj-lt"/>
              <a:buAutoNum type="alphaLcParenR"/>
            </a:pPr>
            <a:r>
              <a:rPr lang="en-US" u="none" dirty="0">
                <a:solidFill>
                  <a:schemeClr val="tx2"/>
                </a:solidFill>
                <a:latin typeface="Arial" pitchFamily="34" charset="0"/>
                <a:cs typeface="Arial" pitchFamily="34" charset="0"/>
              </a:rPr>
              <a:t>Federal Acquisition Regulation and Supplements </a:t>
            </a:r>
          </a:p>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50</a:t>
            </a:fld>
            <a:endParaRPr lang="en-US" dirty="0"/>
          </a:p>
        </p:txBody>
      </p:sp>
    </p:spTree>
    <p:extLst>
      <p:ext uri="{BB962C8B-B14F-4D97-AF65-F5344CB8AC3E}">
        <p14:creationId xmlns:p14="http://schemas.microsoft.com/office/powerpoint/2010/main" val="16379745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51</a:t>
            </a:fld>
            <a:endParaRPr lang="en-US" dirty="0"/>
          </a:p>
        </p:txBody>
      </p:sp>
    </p:spTree>
    <p:extLst>
      <p:ext uri="{BB962C8B-B14F-4D97-AF65-F5344CB8AC3E}">
        <p14:creationId xmlns:p14="http://schemas.microsoft.com/office/powerpoint/2010/main" val="1501489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404275" indent="-404275">
              <a:lnSpc>
                <a:spcPts val="1324"/>
              </a:lnSpc>
              <a:defRPr/>
            </a:pPr>
            <a:r>
              <a:rPr lang="en-US" b="1" dirty="0">
                <a:latin typeface="Arial" pitchFamily="34" charset="0"/>
                <a:cs typeface="Arial" pitchFamily="34" charset="0"/>
              </a:rPr>
              <a:t>References: </a:t>
            </a:r>
          </a:p>
          <a:p>
            <a:pPr marL="641991" lvl="1" indent="-237716">
              <a:lnSpc>
                <a:spcPts val="1324"/>
              </a:lnSpc>
              <a:buFont typeface="+mj-lt"/>
              <a:buAutoNum type="alphaLcParenR"/>
              <a:defRPr/>
            </a:pPr>
            <a:r>
              <a:rPr lang="en-US" dirty="0">
                <a:latin typeface="Arial" pitchFamily="34" charset="0"/>
                <a:cs typeface="Arial" pitchFamily="34" charset="0"/>
              </a:rPr>
              <a:t>JTR  </a:t>
            </a:r>
          </a:p>
          <a:p>
            <a:pPr marL="641991" lvl="1" indent="-237716">
              <a:lnSpc>
                <a:spcPts val="1324"/>
              </a:lnSpc>
              <a:buFont typeface="+mj-lt"/>
              <a:buAutoNum type="alphaLcParenR"/>
              <a:defRPr/>
            </a:pPr>
            <a:r>
              <a:rPr lang="en-US" dirty="0">
                <a:latin typeface="Arial" pitchFamily="34" charset="0"/>
                <a:cs typeface="Arial" pitchFamily="34" charset="0"/>
              </a:rPr>
              <a:t>DOD 4500.56</a:t>
            </a:r>
          </a:p>
          <a:p>
            <a:pPr marL="641991" lvl="1" indent="-237716">
              <a:lnSpc>
                <a:spcPts val="1324"/>
              </a:lnSpc>
              <a:buFont typeface="+mj-lt"/>
              <a:buAutoNum type="alphaLcParenR"/>
              <a:defRPr/>
            </a:pPr>
            <a:r>
              <a:rPr lang="en-US" dirty="0">
                <a:latin typeface="Arial" pitchFamily="34" charset="0"/>
                <a:cs typeface="Arial" pitchFamily="34" charset="0"/>
              </a:rPr>
              <a:t>DOD 4500.43</a:t>
            </a:r>
          </a:p>
          <a:p>
            <a:pPr marL="641991" lvl="1" indent="-237716">
              <a:lnSpc>
                <a:spcPts val="1324"/>
              </a:lnSpc>
              <a:buFont typeface="+mj-lt"/>
              <a:buAutoNum type="alphaLcParenR"/>
              <a:defRPr/>
            </a:pPr>
            <a:r>
              <a:rPr lang="en-US" dirty="0">
                <a:latin typeface="Arial" pitchFamily="34" charset="0"/>
                <a:cs typeface="Arial" pitchFamily="34" charset="0"/>
              </a:rPr>
              <a:t>DOD 4515.13-R</a:t>
            </a:r>
          </a:p>
          <a:p>
            <a:pPr marL="641991" lvl="1" indent="-237716">
              <a:lnSpc>
                <a:spcPts val="1324"/>
              </a:lnSpc>
              <a:buFont typeface="+mj-lt"/>
              <a:buAutoNum type="alphaLcParenR"/>
              <a:defRPr/>
            </a:pPr>
            <a:r>
              <a:rPr lang="en-US" dirty="0">
                <a:latin typeface="Arial" pitchFamily="34" charset="0"/>
                <a:cs typeface="Arial" pitchFamily="34" charset="0"/>
              </a:rPr>
              <a:t>Army Directive 2007-01, Policy For Travel by Department of the Army Officials</a:t>
            </a:r>
          </a:p>
          <a:p>
            <a:pPr marL="931451" lvl="1" indent="-523941">
              <a:defRPr/>
            </a:pPr>
            <a:endParaRPr 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C8EFD5-5119-4BFD-B5E7-C7AABC2EEBD0}" type="slidenum">
              <a:rPr lang="en-US" altLang="en-US" smtClean="0">
                <a:latin typeface="Calibri" panose="020F0502020204030204" pitchFamily="34" charset="0"/>
              </a:rPr>
              <a:pPr/>
              <a:t>55</a:t>
            </a:fld>
            <a:endParaRPr lang="en-US" altLang="en-US" dirty="0">
              <a:latin typeface="Calibri" panose="020F0502020204030204" pitchFamily="34" charset="0"/>
            </a:endParaRPr>
          </a:p>
        </p:txBody>
      </p:sp>
    </p:spTree>
    <p:extLst>
      <p:ext uri="{BB962C8B-B14F-4D97-AF65-F5344CB8AC3E}">
        <p14:creationId xmlns:p14="http://schemas.microsoft.com/office/powerpoint/2010/main" val="34227847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1162050"/>
            <a:ext cx="4183063" cy="3136900"/>
          </a:xfrm>
        </p:spPr>
      </p:sp>
      <p:sp>
        <p:nvSpPr>
          <p:cNvPr id="3" name="Notes Placeholder 2"/>
          <p:cNvSpPr>
            <a:spLocks noGrp="1"/>
          </p:cNvSpPr>
          <p:nvPr>
            <p:ph type="body" idx="1"/>
          </p:nvPr>
        </p:nvSpPr>
        <p:spPr/>
        <p:txBody>
          <a:bodyPr>
            <a:normAutofit/>
          </a:bodyPr>
          <a:lstStyle/>
          <a:p>
            <a:pPr marL="352529" indent="-352529"/>
            <a:r>
              <a:rPr lang="en-US" b="1" dirty="0">
                <a:latin typeface="Arial" pitchFamily="34" charset="0"/>
                <a:cs typeface="Arial" pitchFamily="34" charset="0"/>
              </a:rPr>
              <a:t>References Used: </a:t>
            </a:r>
          </a:p>
          <a:p>
            <a:pPr marL="578923" lvl="1" indent="-226395">
              <a:buFont typeface="+mj-lt"/>
              <a:buAutoNum type="alphaLcParenR"/>
            </a:pPr>
            <a:r>
              <a:rPr lang="en-US" dirty="0">
                <a:latin typeface="Arial" pitchFamily="34" charset="0"/>
                <a:cs typeface="Arial" pitchFamily="34" charset="0"/>
              </a:rPr>
              <a:t>5 CFR 2635</a:t>
            </a:r>
            <a:endParaRPr lang="en-US" u="sng" dirty="0">
              <a:solidFill>
                <a:schemeClr val="tx2"/>
              </a:solidFill>
              <a:latin typeface="Arial" pitchFamily="34" charset="0"/>
              <a:cs typeface="Arial" pitchFamily="34" charset="0"/>
            </a:endParaRPr>
          </a:p>
          <a:p>
            <a:pPr marL="578923" lvl="1" indent="-226395">
              <a:buFont typeface="+mj-lt"/>
              <a:buAutoNum type="alphaLcParenR"/>
            </a:pPr>
            <a:r>
              <a:rPr lang="en-US" dirty="0">
                <a:latin typeface="Arial" pitchFamily="34" charset="0"/>
                <a:cs typeface="Arial" pitchFamily="34" charset="0"/>
              </a:rPr>
              <a:t>DOD JER</a:t>
            </a:r>
            <a:endParaRPr lang="en-US" u="sng" dirty="0">
              <a:solidFill>
                <a:schemeClr val="tx2"/>
              </a:solidFill>
              <a:latin typeface="Arial" pitchFamily="34" charset="0"/>
              <a:cs typeface="Arial" pitchFamily="34" charset="0"/>
            </a:endParaRPr>
          </a:p>
          <a:p>
            <a:pPr marL="578923" lvl="1" indent="-226395">
              <a:buFont typeface="+mj-lt"/>
              <a:buAutoNum type="alphaLcParenR"/>
            </a:pPr>
            <a:r>
              <a:rPr lang="en-US" u="none" dirty="0">
                <a:solidFill>
                  <a:schemeClr val="tx2"/>
                </a:solidFill>
                <a:latin typeface="Arial" pitchFamily="34" charset="0"/>
                <a:cs typeface="Arial" pitchFamily="34" charset="0"/>
              </a:rPr>
              <a:t>Federal Acquisition Regulation and Supplements </a:t>
            </a:r>
          </a:p>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56</a:t>
            </a:fld>
            <a:endParaRPr lang="en-US" dirty="0"/>
          </a:p>
        </p:txBody>
      </p:sp>
    </p:spTree>
    <p:extLst>
      <p:ext uri="{BB962C8B-B14F-4D97-AF65-F5344CB8AC3E}">
        <p14:creationId xmlns:p14="http://schemas.microsoft.com/office/powerpoint/2010/main" val="114428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10</a:t>
            </a:fld>
            <a:endParaRPr lang="en-US" dirty="0"/>
          </a:p>
        </p:txBody>
      </p:sp>
    </p:spTree>
    <p:extLst>
      <p:ext uri="{BB962C8B-B14F-4D97-AF65-F5344CB8AC3E}">
        <p14:creationId xmlns:p14="http://schemas.microsoft.com/office/powerpoint/2010/main" val="422401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04275" indent="-404275"/>
            <a:r>
              <a:rPr lang="en-US" b="1" dirty="0">
                <a:latin typeface="Arial" pitchFamily="34" charset="0"/>
                <a:cs typeface="Arial" pitchFamily="34" charset="0"/>
              </a:rPr>
              <a:t>References Used: </a:t>
            </a:r>
          </a:p>
          <a:p>
            <a:pPr marL="641991" lvl="1" indent="-237716">
              <a:buFont typeface="+mj-lt"/>
              <a:buAutoNum type="alphaLcParenR"/>
            </a:pPr>
            <a:r>
              <a:rPr lang="en-US" dirty="0">
                <a:latin typeface="Arial" pitchFamily="34" charset="0"/>
                <a:cs typeface="Arial" pitchFamily="34" charset="0"/>
              </a:rPr>
              <a:t>5 CFR 2635 </a:t>
            </a:r>
          </a:p>
          <a:p>
            <a:pPr marL="641991" lvl="1" indent="-237716">
              <a:buFont typeface="+mj-lt"/>
              <a:buAutoNum type="alphaLcParenR"/>
            </a:pPr>
            <a:r>
              <a:rPr lang="en-US" dirty="0">
                <a:latin typeface="Arial" pitchFamily="34" charset="0"/>
                <a:cs typeface="Arial" pitchFamily="34" charset="0"/>
              </a:rPr>
              <a:t>DOD Joint Ethics Regulation, DOD 5500.07-R  </a:t>
            </a:r>
          </a:p>
          <a:p>
            <a:pPr marL="641991" lvl="1" indent="-237716">
              <a:buFont typeface="+mj-lt"/>
              <a:buAutoNum type="alphaLcParenR"/>
            </a:pPr>
            <a:r>
              <a:rPr lang="en-US" dirty="0">
                <a:latin typeface="Arial" pitchFamily="34" charset="0"/>
                <a:cs typeface="Arial" pitchFamily="34" charset="0"/>
              </a:rPr>
              <a:t>Army Conference Policy</a:t>
            </a:r>
          </a:p>
          <a:p>
            <a:pPr marL="641991" lvl="1" indent="-237716">
              <a:buFont typeface="+mj-lt"/>
              <a:buAutoNum type="alphaLcParenR"/>
            </a:pPr>
            <a:r>
              <a:rPr lang="en-US" dirty="0">
                <a:latin typeface="Arial" pitchFamily="34" charset="0"/>
                <a:cs typeface="Arial" pitchFamily="34" charset="0"/>
              </a:rPr>
              <a:t>DODI 5230.29/AR 360-1</a:t>
            </a:r>
          </a:p>
          <a:p>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14</a:t>
            </a:fld>
            <a:endParaRPr lang="en-US" dirty="0"/>
          </a:p>
        </p:txBody>
      </p:sp>
    </p:spTree>
    <p:extLst>
      <p:ext uri="{BB962C8B-B14F-4D97-AF65-F5344CB8AC3E}">
        <p14:creationId xmlns:p14="http://schemas.microsoft.com/office/powerpoint/2010/main" val="2291401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04275" indent="-404275"/>
            <a:r>
              <a:rPr lang="en-US" b="1" dirty="0">
                <a:latin typeface="Arial" pitchFamily="34" charset="0"/>
                <a:cs typeface="Arial" pitchFamily="34" charset="0"/>
              </a:rPr>
              <a:t>References Used: </a:t>
            </a:r>
          </a:p>
          <a:p>
            <a:pPr marL="703441" lvl="1" indent="-299165">
              <a:buFont typeface="+mj-lt"/>
              <a:buAutoNum type="alphaLcParenR"/>
            </a:pPr>
            <a:r>
              <a:rPr lang="en-US" dirty="0">
                <a:latin typeface="Arial" pitchFamily="34" charset="0"/>
                <a:cs typeface="Arial" pitchFamily="34" charset="0"/>
              </a:rPr>
              <a:t>5 CFR 2635</a:t>
            </a:r>
            <a:endParaRPr lang="en-US" u="sng" dirty="0">
              <a:solidFill>
                <a:schemeClr val="tx2"/>
              </a:solidFill>
              <a:latin typeface="Arial" pitchFamily="34" charset="0"/>
              <a:cs typeface="Arial" pitchFamily="34" charset="0"/>
            </a:endParaRPr>
          </a:p>
          <a:p>
            <a:pPr marL="703441" lvl="1" indent="-299165">
              <a:buFont typeface="+mj-lt"/>
              <a:buAutoNum type="alphaLcParenR"/>
            </a:pPr>
            <a:r>
              <a:rPr lang="en-US" dirty="0">
                <a:latin typeface="Arial" pitchFamily="34" charset="0"/>
                <a:cs typeface="Arial" pitchFamily="34" charset="0"/>
              </a:rPr>
              <a:t>DOD JER, </a:t>
            </a:r>
            <a:endParaRPr lang="en-US" u="sng" dirty="0">
              <a:solidFill>
                <a:schemeClr val="tx2"/>
              </a:solidFill>
              <a:latin typeface="Arial" pitchFamily="34" charset="0"/>
              <a:cs typeface="Arial" pitchFamily="34" charset="0"/>
            </a:endParaRPr>
          </a:p>
          <a:p>
            <a:pPr marL="703441" lvl="1" indent="-299165">
              <a:buFont typeface="+mj-lt"/>
              <a:buAutoNum type="alphaLcParenR"/>
            </a:pPr>
            <a:r>
              <a:rPr lang="en-US" u="none" dirty="0">
                <a:solidFill>
                  <a:schemeClr val="tx2"/>
                </a:solidFill>
                <a:latin typeface="Arial" pitchFamily="34" charset="0"/>
                <a:cs typeface="Arial" pitchFamily="34" charset="0"/>
              </a:rPr>
              <a:t>AR 360-1, The Army Public Affairs Program</a:t>
            </a:r>
          </a:p>
          <a:p>
            <a:r>
              <a:rPr lang="en-US" dirty="0"/>
              <a:t>         </a:t>
            </a:r>
          </a:p>
          <a:p>
            <a:r>
              <a:rPr lang="en-US" dirty="0"/>
              <a:t>Reference Para</a:t>
            </a:r>
            <a:r>
              <a:rPr lang="en-US" baseline="0" dirty="0"/>
              <a:t>graph 3a “potential” is used because the decision may be made to have the SO attend in an official capacity to present Army views, in which case it is not a gift to the employee or the agency (see 5 CFR 2635.204(g)(1)).</a:t>
            </a:r>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19</a:t>
            </a:fld>
            <a:endParaRPr lang="en-US" dirty="0"/>
          </a:p>
        </p:txBody>
      </p:sp>
    </p:spTree>
    <p:extLst>
      <p:ext uri="{BB962C8B-B14F-4D97-AF65-F5344CB8AC3E}">
        <p14:creationId xmlns:p14="http://schemas.microsoft.com/office/powerpoint/2010/main" val="887078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04275" indent="-404275"/>
            <a:r>
              <a:rPr lang="en-US" b="1" dirty="0">
                <a:latin typeface="Arial" pitchFamily="34" charset="0"/>
                <a:cs typeface="Arial" pitchFamily="34" charset="0"/>
              </a:rPr>
              <a:t>References Used: </a:t>
            </a:r>
          </a:p>
          <a:p>
            <a:pPr marL="703441" lvl="1" indent="-299165">
              <a:buFont typeface="+mj-lt"/>
              <a:buAutoNum type="alphaLcParenR"/>
            </a:pPr>
            <a:r>
              <a:rPr lang="en-US" dirty="0">
                <a:latin typeface="Arial" pitchFamily="34" charset="0"/>
                <a:cs typeface="Arial" pitchFamily="34" charset="0"/>
              </a:rPr>
              <a:t>5 CFR 2635</a:t>
            </a:r>
            <a:endParaRPr lang="en-US" u="sng" dirty="0">
              <a:solidFill>
                <a:schemeClr val="tx2"/>
              </a:solidFill>
              <a:latin typeface="Arial" pitchFamily="34" charset="0"/>
              <a:cs typeface="Arial" pitchFamily="34" charset="0"/>
            </a:endParaRPr>
          </a:p>
          <a:p>
            <a:pPr marL="703441" lvl="1" indent="-299165">
              <a:buFont typeface="+mj-lt"/>
              <a:buAutoNum type="alphaLcParenR"/>
            </a:pPr>
            <a:r>
              <a:rPr lang="en-US" dirty="0">
                <a:latin typeface="Arial" pitchFamily="34" charset="0"/>
                <a:cs typeface="Arial" pitchFamily="34" charset="0"/>
              </a:rPr>
              <a:t>DOD JER, </a:t>
            </a:r>
            <a:endParaRPr lang="en-US" u="sng" dirty="0">
              <a:solidFill>
                <a:schemeClr val="tx2"/>
              </a:solidFill>
              <a:latin typeface="Arial" pitchFamily="34" charset="0"/>
              <a:cs typeface="Arial" pitchFamily="34" charset="0"/>
            </a:endParaRPr>
          </a:p>
          <a:p>
            <a:pPr marL="703441" lvl="1" indent="-299165">
              <a:buFont typeface="+mj-lt"/>
              <a:buAutoNum type="alphaLcParenR"/>
            </a:pPr>
            <a:r>
              <a:rPr lang="en-US" u="none" dirty="0">
                <a:solidFill>
                  <a:schemeClr val="tx2"/>
                </a:solidFill>
                <a:latin typeface="Arial" pitchFamily="34" charset="0"/>
                <a:cs typeface="Arial" pitchFamily="34" charset="0"/>
              </a:rPr>
              <a:t>AR 360-1, The Army Public Affairs Program</a:t>
            </a:r>
          </a:p>
          <a:p>
            <a:r>
              <a:rPr lang="en-US" dirty="0"/>
              <a:t>         </a:t>
            </a:r>
          </a:p>
          <a:p>
            <a:r>
              <a:rPr lang="en-US" dirty="0"/>
              <a:t>Reference Para</a:t>
            </a:r>
            <a:r>
              <a:rPr lang="en-US" baseline="0" dirty="0"/>
              <a:t>graph 3a “potential” is used because the decision may be made to have the SO attend in an official capacity to present Army views, in which case it is not a gift to the employee or the agency (see 5 CFR 2635.204(g)(1)).</a:t>
            </a:r>
            <a:endParaRPr lang="en-US" dirty="0"/>
          </a:p>
        </p:txBody>
      </p:sp>
      <p:sp>
        <p:nvSpPr>
          <p:cNvPr id="4" name="Slide Number Placeholder 3"/>
          <p:cNvSpPr>
            <a:spLocks noGrp="1"/>
          </p:cNvSpPr>
          <p:nvPr>
            <p:ph type="sldNum" sz="quarter" idx="10"/>
          </p:nvPr>
        </p:nvSpPr>
        <p:spPr/>
        <p:txBody>
          <a:bodyPr/>
          <a:lstStyle/>
          <a:p>
            <a:fld id="{B6464CCB-CE5F-4F26-B24C-45C2447888F0}" type="slidenum">
              <a:rPr lang="en-US" smtClean="0"/>
              <a:pPr/>
              <a:t>20</a:t>
            </a:fld>
            <a:endParaRPr lang="en-US" dirty="0"/>
          </a:p>
        </p:txBody>
      </p:sp>
    </p:spTree>
    <p:extLst>
      <p:ext uri="{BB962C8B-B14F-4D97-AF65-F5344CB8AC3E}">
        <p14:creationId xmlns:p14="http://schemas.microsoft.com/office/powerpoint/2010/main" val="3383318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79E5941-6D21-4CDA-B9C4-C3E0034B7E5D}" type="slidenum">
              <a:rPr lang="en-US" altLang="en-US" smtClean="0">
                <a:latin typeface="Calibri" panose="020F0502020204030204" pitchFamily="34" charset="0"/>
              </a:rPr>
              <a:pPr/>
              <a:t>21</a:t>
            </a:fld>
            <a:endParaRPr lang="en-US" altLang="en-US" dirty="0">
              <a:latin typeface="Calibri" panose="020F0502020204030204" pitchFamily="34" charset="0"/>
            </a:endParaRPr>
          </a:p>
        </p:txBody>
      </p:sp>
    </p:spTree>
    <p:extLst>
      <p:ext uri="{BB962C8B-B14F-4D97-AF65-F5344CB8AC3E}">
        <p14:creationId xmlns:p14="http://schemas.microsoft.com/office/powerpoint/2010/main" val="88230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404275" indent="-404275">
              <a:lnSpc>
                <a:spcPts val="1324"/>
              </a:lnSpc>
              <a:defRPr/>
            </a:pPr>
            <a:r>
              <a:rPr lang="en-US" b="1" dirty="0">
                <a:latin typeface="Arial" pitchFamily="34" charset="0"/>
                <a:cs typeface="Arial" pitchFamily="34" charset="0"/>
              </a:rPr>
              <a:t>References: </a:t>
            </a:r>
          </a:p>
          <a:p>
            <a:pPr marL="641991" lvl="1" indent="-237716">
              <a:lnSpc>
                <a:spcPts val="1324"/>
              </a:lnSpc>
              <a:buFont typeface="+mj-lt"/>
              <a:buAutoNum type="alphaLcParenR"/>
              <a:defRPr/>
            </a:pPr>
            <a:r>
              <a:rPr lang="en-US" dirty="0">
                <a:latin typeface="Arial" pitchFamily="34" charset="0"/>
                <a:cs typeface="Arial" pitchFamily="34" charset="0"/>
              </a:rPr>
              <a:t>JTR  </a:t>
            </a:r>
          </a:p>
          <a:p>
            <a:pPr marL="641991" lvl="1" indent="-237716">
              <a:lnSpc>
                <a:spcPts val="1324"/>
              </a:lnSpc>
              <a:buFont typeface="+mj-lt"/>
              <a:buAutoNum type="alphaLcParenR"/>
              <a:defRPr/>
            </a:pPr>
            <a:r>
              <a:rPr lang="en-US" dirty="0">
                <a:latin typeface="Arial" pitchFamily="34" charset="0"/>
                <a:cs typeface="Arial" pitchFamily="34" charset="0"/>
              </a:rPr>
              <a:t>DOD 4500.56</a:t>
            </a:r>
          </a:p>
          <a:p>
            <a:pPr marL="641991" lvl="1" indent="-237716">
              <a:lnSpc>
                <a:spcPts val="1324"/>
              </a:lnSpc>
              <a:buFont typeface="+mj-lt"/>
              <a:buAutoNum type="alphaLcParenR"/>
              <a:defRPr/>
            </a:pPr>
            <a:r>
              <a:rPr lang="en-US" dirty="0">
                <a:latin typeface="Arial" pitchFamily="34" charset="0"/>
                <a:cs typeface="Arial" pitchFamily="34" charset="0"/>
              </a:rPr>
              <a:t>DOD 4500.43</a:t>
            </a:r>
          </a:p>
          <a:p>
            <a:pPr marL="641991" lvl="1" indent="-237716">
              <a:lnSpc>
                <a:spcPts val="1324"/>
              </a:lnSpc>
              <a:buFont typeface="+mj-lt"/>
              <a:buAutoNum type="alphaLcParenR"/>
              <a:defRPr/>
            </a:pPr>
            <a:r>
              <a:rPr lang="en-US" dirty="0">
                <a:latin typeface="Arial" pitchFamily="34" charset="0"/>
                <a:cs typeface="Arial" pitchFamily="34" charset="0"/>
              </a:rPr>
              <a:t>DOD 4515.13-R</a:t>
            </a:r>
          </a:p>
          <a:p>
            <a:pPr marL="641991" lvl="1" indent="-237716">
              <a:lnSpc>
                <a:spcPts val="1324"/>
              </a:lnSpc>
              <a:buFont typeface="+mj-lt"/>
              <a:buAutoNum type="alphaLcParenR"/>
              <a:defRPr/>
            </a:pPr>
            <a:r>
              <a:rPr lang="en-US" dirty="0">
                <a:latin typeface="Arial" pitchFamily="34" charset="0"/>
                <a:cs typeface="Arial" pitchFamily="34" charset="0"/>
              </a:rPr>
              <a:t>Army Directive 2007-01, Policy For Travel by Department of the Army Officials</a:t>
            </a:r>
          </a:p>
          <a:p>
            <a:pPr marL="931451" lvl="1" indent="-523941">
              <a:defRPr/>
            </a:pPr>
            <a:endParaRPr 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C8EFD5-5119-4BFD-B5E7-C7AABC2EEBD0}" type="slidenum">
              <a:rPr lang="en-US" altLang="en-US" smtClean="0">
                <a:latin typeface="Calibri" panose="020F0502020204030204" pitchFamily="34" charset="0"/>
              </a:rPr>
              <a:pPr/>
              <a:t>24</a:t>
            </a:fld>
            <a:endParaRPr lang="en-US" altLang="en-US" dirty="0">
              <a:latin typeface="Calibri" panose="020F0502020204030204" pitchFamily="34" charset="0"/>
            </a:endParaRPr>
          </a:p>
        </p:txBody>
      </p:sp>
    </p:spTree>
    <p:extLst>
      <p:ext uri="{BB962C8B-B14F-4D97-AF65-F5344CB8AC3E}">
        <p14:creationId xmlns:p14="http://schemas.microsoft.com/office/powerpoint/2010/main" val="619107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25638" lvl="1" indent="-236132"/>
            <a:r>
              <a:rPr lang="en-US" altLang="en-US" b="1" dirty="0">
                <a:latin typeface="Arial" panose="020B0604020202020204" pitchFamily="34" charset="0"/>
                <a:cs typeface="Arial" panose="020B0604020202020204" pitchFamily="34" charset="0"/>
              </a:rPr>
              <a:t>References used:</a:t>
            </a:r>
          </a:p>
          <a:p>
            <a:pPr marL="525638" lvl="1" indent="-236132"/>
            <a:endParaRPr lang="en-US" altLang="en-US" b="1" dirty="0">
              <a:latin typeface="Arial" panose="020B0604020202020204" pitchFamily="34" charset="0"/>
              <a:cs typeface="Arial" panose="020B0604020202020204" pitchFamily="34" charset="0"/>
            </a:endParaRPr>
          </a:p>
          <a:p>
            <a:pPr marL="525638" lvl="1" indent="-236132">
              <a:buFont typeface="Calibri" panose="020F0502020204030204" pitchFamily="34" charset="0"/>
              <a:buAutoNum type="alphaLcParenR"/>
            </a:pPr>
            <a:r>
              <a:rPr lang="en-US" altLang="en-US" dirty="0">
                <a:latin typeface="Arial" panose="020B0604020202020204" pitchFamily="34" charset="0"/>
                <a:cs typeface="Arial" panose="020B0604020202020204" pitchFamily="34" charset="0"/>
              </a:rPr>
              <a:t>31 USC 1344, 1349 </a:t>
            </a:r>
          </a:p>
          <a:p>
            <a:pPr marL="525638" lvl="1" indent="-236132">
              <a:buFont typeface="Calibri" panose="020F0502020204030204" pitchFamily="34" charset="0"/>
              <a:buAutoNum type="alphaLcParenR"/>
            </a:pPr>
            <a:r>
              <a:rPr lang="en-US" altLang="en-US" dirty="0">
                <a:latin typeface="Arial" panose="020B0604020202020204" pitchFamily="34" charset="0"/>
                <a:cs typeface="Arial" panose="020B0604020202020204" pitchFamily="34" charset="0"/>
              </a:rPr>
              <a:t>OMB Circular A-126 </a:t>
            </a:r>
          </a:p>
          <a:p>
            <a:pPr marL="525638" lvl="1" indent="-236132">
              <a:buFont typeface="Calibri" panose="020F0502020204030204" pitchFamily="34" charset="0"/>
              <a:buAutoNum type="alphaLcParenR"/>
            </a:pPr>
            <a:r>
              <a:rPr lang="en-US" altLang="en-US" dirty="0">
                <a:latin typeface="Arial" panose="020B0604020202020204" pitchFamily="34" charset="0"/>
                <a:cs typeface="Arial" panose="020B0604020202020204" pitchFamily="34" charset="0"/>
              </a:rPr>
              <a:t>DODD 4500.56, DOD Policy on the Use of Government Aircraft and Air Travel</a:t>
            </a:r>
          </a:p>
          <a:p>
            <a:pPr marL="525638" lvl="1" indent="-236132">
              <a:buFont typeface="Calibri" panose="020F0502020204030204" pitchFamily="34" charset="0"/>
              <a:buAutoNum type="alphaLcParenR"/>
            </a:pPr>
            <a:r>
              <a:rPr lang="en-US" altLang="en-US" dirty="0">
                <a:latin typeface="Arial" panose="020B0604020202020204" pitchFamily="34" charset="0"/>
                <a:cs typeface="Arial" panose="020B0604020202020204" pitchFamily="34" charset="0"/>
              </a:rPr>
              <a:t>Army Directive 2007-01, Policy For Travel by Department of the Army Officials</a:t>
            </a:r>
          </a:p>
          <a:p>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6917" indent="-291122">
              <a:defRPr>
                <a:solidFill>
                  <a:schemeClr val="tx1"/>
                </a:solidFill>
                <a:latin typeface="Arial" panose="020B0604020202020204" pitchFamily="34" charset="0"/>
                <a:cs typeface="Arial" panose="020B0604020202020204" pitchFamily="34" charset="0"/>
              </a:defRPr>
            </a:lvl2pPr>
            <a:lvl3pPr marL="1164488" indent="-232898">
              <a:defRPr>
                <a:solidFill>
                  <a:schemeClr val="tx1"/>
                </a:solidFill>
                <a:latin typeface="Arial" panose="020B0604020202020204" pitchFamily="34" charset="0"/>
                <a:cs typeface="Arial" panose="020B0604020202020204" pitchFamily="34" charset="0"/>
              </a:defRPr>
            </a:lvl3pPr>
            <a:lvl4pPr marL="1630284" indent="-232898">
              <a:defRPr>
                <a:solidFill>
                  <a:schemeClr val="tx1"/>
                </a:solidFill>
                <a:latin typeface="Arial" panose="020B0604020202020204" pitchFamily="34" charset="0"/>
                <a:cs typeface="Arial" panose="020B0604020202020204" pitchFamily="34" charset="0"/>
              </a:defRPr>
            </a:lvl4pPr>
            <a:lvl5pPr marL="2096079" indent="-232898">
              <a:defRPr>
                <a:solidFill>
                  <a:schemeClr val="tx1"/>
                </a:solidFill>
                <a:latin typeface="Arial" panose="020B0604020202020204" pitchFamily="34" charset="0"/>
                <a:cs typeface="Arial" panose="020B0604020202020204" pitchFamily="34" charset="0"/>
              </a:defRPr>
            </a:lvl5pPr>
            <a:lvl6pPr marL="2561874"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7670"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3465"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59261" indent="-23289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491109-30CE-4E78-8A2E-2D631A291CF3}" type="slidenum">
              <a:rPr lang="en-US" altLang="en-US" smtClean="0">
                <a:latin typeface="Calibri" panose="020F0502020204030204" pitchFamily="34" charset="0"/>
              </a:rPr>
              <a:pPr/>
              <a:t>25</a:t>
            </a:fld>
            <a:endParaRPr lang="en-US" altLang="en-US" dirty="0">
              <a:latin typeface="Calibri" panose="020F0502020204030204" pitchFamily="34" charset="0"/>
            </a:endParaRPr>
          </a:p>
        </p:txBody>
      </p:sp>
    </p:spTree>
    <p:extLst>
      <p:ext uri="{BB962C8B-B14F-4D97-AF65-F5344CB8AC3E}">
        <p14:creationId xmlns:p14="http://schemas.microsoft.com/office/powerpoint/2010/main" val="40592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60B66-CB7D-4E6D-B454-56D295D014C1}" type="datetime1">
              <a:rPr lang="en-US" smtClean="0"/>
              <a:t>30-Aug-23</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5F345E-B9FB-469C-B242-FF974855CD7A}" type="datetime1">
              <a:rPr lang="en-US" smtClean="0"/>
              <a:t>30-Aug-23</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820B16-3EDD-4896-8609-0E143CD0C084}" type="datetime1">
              <a:rPr lang="en-US" smtClean="0"/>
              <a:t>30-Aug-23</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A8056-C92C-4C0A-A7E6-1A101BFD085F}" type="datetime1">
              <a:rPr lang="en-US" smtClean="0"/>
              <a:t>30-Aug-23</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6CE2F7-2B98-4D2F-AAD0-F0E446E19E75}" type="datetime1">
              <a:rPr lang="en-US" smtClean="0"/>
              <a:t>30-Aug-23</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BD454C-6642-4AF9-9EC0-30CFF1B5BF3B}" type="datetime1">
              <a:rPr lang="en-US" smtClean="0"/>
              <a:t>30-Aug-23</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1D1648-B7E7-4DB1-8192-3F0485626359}" type="datetime1">
              <a:rPr lang="en-US" smtClean="0"/>
              <a:t>30-Aug-23</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D806B-BA3D-4B4A-8C4E-D025F42F6266}" type="datetime1">
              <a:rPr lang="en-US" smtClean="0"/>
              <a:t>30-Aug-23</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38FF24-47BE-4105-9558-B0A5A6F2852F}" type="datetime1">
              <a:rPr lang="en-US" smtClean="0"/>
              <a:t>30-Aug-23</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559703-8FBD-4D20-866D-49D59DCD15DC}" type="datetime1">
              <a:rPr lang="en-US" smtClean="0"/>
              <a:t>30-Aug-23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74150"/>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58673-8753-4BBA-A420-715A4D1528CC}" type="datetime1">
              <a:rPr lang="en-US" smtClean="0"/>
              <a:t>30-Aug-23</a:t>
            </a:fld>
            <a:endParaRPr lang="en-US" dirty="0"/>
          </a:p>
        </p:txBody>
      </p:sp>
      <p:pic>
        <p:nvPicPr>
          <p:cNvPr id="7" name="Picture 6" descr="ARMY"/>
          <p:cNvPicPr>
            <a:picLocks noChangeAspect="1" noChangeArrowheads="1"/>
          </p:cNvPicPr>
          <p:nvPr/>
        </p:nvPicPr>
        <p:blipFill>
          <a:blip r:embed="rId13" cstate="print"/>
          <a:srcRect/>
          <a:stretch>
            <a:fillRect/>
          </a:stretch>
        </p:blipFill>
        <p:spPr bwMode="auto">
          <a:xfrm>
            <a:off x="8226425" y="136787"/>
            <a:ext cx="912813" cy="1447801"/>
          </a:xfrm>
          <a:prstGeom prst="rect">
            <a:avLst/>
          </a:prstGeom>
          <a:noFill/>
          <a:ln w="9525">
            <a:noFill/>
            <a:miter lim="800000"/>
            <a:headEnd/>
            <a:tailEnd/>
          </a:ln>
        </p:spPr>
      </p:pic>
      <p:sp>
        <p:nvSpPr>
          <p:cNvPr id="8" name="Rectangle 9"/>
          <p:cNvSpPr>
            <a:spLocks noChangeArrowheads="1"/>
          </p:cNvSpPr>
          <p:nvPr/>
        </p:nvSpPr>
        <p:spPr bwMode="auto">
          <a:xfrm>
            <a:off x="60325" y="0"/>
            <a:ext cx="6032500" cy="274434"/>
          </a:xfrm>
          <a:prstGeom prst="rect">
            <a:avLst/>
          </a:prstGeom>
          <a:noFill/>
          <a:ln w="12700">
            <a:noFill/>
            <a:miter lim="800000"/>
            <a:headEnd/>
            <a:tailEnd/>
          </a:ln>
        </p:spPr>
        <p:txBody>
          <a:bodyPr lIns="90488" tIns="44450" rIns="90488" bIns="44450">
            <a:spAutoFit/>
          </a:bodyPr>
          <a:lstStyle/>
          <a:p>
            <a:pPr eaLnBrk="0" hangingPunct="0">
              <a:defRPr/>
            </a:pPr>
            <a:r>
              <a:rPr lang="en-US" sz="1200" b="1" i="1" dirty="0">
                <a:latin typeface="Calibri" pitchFamily="34" charset="0"/>
              </a:rPr>
              <a:t>Department of the Army Inspector General</a:t>
            </a:r>
            <a:endParaRPr lang="en-US" sz="1200" b="1" i="0" u="sng" dirty="0">
              <a:latin typeface="Arial" panose="020B0604020202020204" pitchFamily="34" charset="0"/>
              <a:cs typeface="Arial" panose="020B0604020202020204" pitchFamily="34" charset="0"/>
            </a:endParaRPr>
          </a:p>
        </p:txBody>
      </p:sp>
      <p:grpSp>
        <p:nvGrpSpPr>
          <p:cNvPr id="9" name="Group 11"/>
          <p:cNvGrpSpPr>
            <a:grpSpLocks/>
          </p:cNvGrpSpPr>
          <p:nvPr/>
        </p:nvGrpSpPr>
        <p:grpSpPr bwMode="auto">
          <a:xfrm>
            <a:off x="98425" y="271463"/>
            <a:ext cx="7975600" cy="111125"/>
            <a:chOff x="64" y="3962"/>
            <a:chExt cx="5639" cy="111"/>
          </a:xfrm>
        </p:grpSpPr>
        <p:sp>
          <p:nvSpPr>
            <p:cNvPr id="10" name="Rectangle 12"/>
            <p:cNvSpPr>
              <a:spLocks noChangeArrowheads="1"/>
            </p:cNvSpPr>
            <p:nvPr/>
          </p:nvSpPr>
          <p:spPr bwMode="auto">
            <a:xfrm>
              <a:off x="64" y="3962"/>
              <a:ext cx="5639" cy="48"/>
            </a:xfrm>
            <a:prstGeom prst="rect">
              <a:avLst/>
            </a:prstGeom>
            <a:solidFill>
              <a:schemeClr val="tx2"/>
            </a:solidFill>
            <a:ln w="9525">
              <a:solidFill>
                <a:srgbClr val="FFCC00"/>
              </a:solidFill>
              <a:miter lim="800000"/>
              <a:headEnd/>
              <a:tailEnd/>
            </a:ln>
          </p:spPr>
          <p:txBody>
            <a:bodyPr wrap="none" anchor="ctr"/>
            <a:lstStyle/>
            <a:p>
              <a:pPr>
                <a:defRPr/>
              </a:pPr>
              <a:endParaRPr lang="en-US" dirty="0">
                <a:latin typeface="Calibri" pitchFamily="34" charset="0"/>
              </a:endParaRPr>
            </a:p>
          </p:txBody>
        </p:sp>
        <p:sp>
          <p:nvSpPr>
            <p:cNvPr id="11" name="Rectangle 13"/>
            <p:cNvSpPr>
              <a:spLocks noChangeArrowheads="1"/>
            </p:cNvSpPr>
            <p:nvPr/>
          </p:nvSpPr>
          <p:spPr bwMode="auto">
            <a:xfrm>
              <a:off x="64" y="4025"/>
              <a:ext cx="5639" cy="48"/>
            </a:xfrm>
            <a:prstGeom prst="rect">
              <a:avLst/>
            </a:prstGeom>
            <a:solidFill>
              <a:schemeClr val="tx2"/>
            </a:solidFill>
            <a:ln w="9525">
              <a:solidFill>
                <a:srgbClr val="FFCC00"/>
              </a:solidFill>
              <a:miter lim="800000"/>
              <a:headEnd/>
              <a:tailEnd/>
            </a:ln>
          </p:spPr>
          <p:txBody>
            <a:bodyPr wrap="none" anchor="ctr"/>
            <a:lstStyle/>
            <a:p>
              <a:pPr>
                <a:defRPr/>
              </a:pPr>
              <a:endParaRPr lang="en-US" dirty="0">
                <a:latin typeface="Calibri" pitchFamily="34" charset="0"/>
              </a:endParaRPr>
            </a:p>
          </p:txBody>
        </p:sp>
      </p:grpSp>
      <p:grpSp>
        <p:nvGrpSpPr>
          <p:cNvPr id="12" name="Group 3"/>
          <p:cNvGrpSpPr>
            <a:grpSpLocks/>
          </p:cNvGrpSpPr>
          <p:nvPr userDrawn="1"/>
        </p:nvGrpSpPr>
        <p:grpSpPr bwMode="auto">
          <a:xfrm>
            <a:off x="1129004" y="6191249"/>
            <a:ext cx="7696200" cy="111125"/>
            <a:chOff x="64" y="3962"/>
            <a:chExt cx="5639" cy="111"/>
          </a:xfrm>
        </p:grpSpPr>
        <p:sp>
          <p:nvSpPr>
            <p:cNvPr id="13" name="Rectangle 4"/>
            <p:cNvSpPr>
              <a:spLocks noChangeArrowheads="1"/>
            </p:cNvSpPr>
            <p:nvPr/>
          </p:nvSpPr>
          <p:spPr bwMode="auto">
            <a:xfrm>
              <a:off x="64" y="3962"/>
              <a:ext cx="5639" cy="48"/>
            </a:xfrm>
            <a:prstGeom prst="rect">
              <a:avLst/>
            </a:prstGeom>
            <a:solidFill>
              <a:schemeClr val="tx2"/>
            </a:solidFill>
            <a:ln w="9525">
              <a:solidFill>
                <a:srgbClr val="FFCC00"/>
              </a:solidFill>
              <a:miter lim="800000"/>
              <a:headEnd/>
              <a:tailEnd/>
            </a:ln>
          </p:spPr>
          <p:txBody>
            <a:bodyPr wrap="none" anchor="ctr"/>
            <a:lstStyle/>
            <a:p>
              <a:pPr>
                <a:defRPr/>
              </a:pPr>
              <a:endParaRPr lang="en-US" dirty="0">
                <a:latin typeface="Calibri" pitchFamily="34" charset="0"/>
              </a:endParaRPr>
            </a:p>
          </p:txBody>
        </p:sp>
        <p:sp>
          <p:nvSpPr>
            <p:cNvPr id="14" name="Rectangle 5"/>
            <p:cNvSpPr>
              <a:spLocks noChangeArrowheads="1"/>
            </p:cNvSpPr>
            <p:nvPr/>
          </p:nvSpPr>
          <p:spPr bwMode="auto">
            <a:xfrm>
              <a:off x="64" y="4025"/>
              <a:ext cx="5639" cy="48"/>
            </a:xfrm>
            <a:prstGeom prst="rect">
              <a:avLst/>
            </a:prstGeom>
            <a:solidFill>
              <a:schemeClr val="tx2"/>
            </a:solidFill>
            <a:ln w="9525">
              <a:solidFill>
                <a:srgbClr val="FFCC00"/>
              </a:solidFill>
              <a:miter lim="800000"/>
              <a:headEnd/>
              <a:tailEnd/>
            </a:ln>
          </p:spPr>
          <p:txBody>
            <a:bodyPr wrap="none" anchor="ctr"/>
            <a:lstStyle/>
            <a:p>
              <a:pPr>
                <a:defRPr/>
              </a:pPr>
              <a:endParaRPr lang="en-US" dirty="0">
                <a:latin typeface="Calibri" pitchFamily="34" charset="0"/>
              </a:endParaRPr>
            </a:p>
          </p:txBody>
        </p:sp>
      </p:grpSp>
      <p:pic>
        <p:nvPicPr>
          <p:cNvPr id="15" name="Picture 18" descr="IG Brass"/>
          <p:cNvPicPr>
            <a:picLocks noChangeAspect="1" noChangeArrowheads="1"/>
          </p:cNvPicPr>
          <p:nvPr/>
        </p:nvPicPr>
        <p:blipFill>
          <a:blip r:embed="rId14" cstate="print"/>
          <a:srcRect/>
          <a:stretch>
            <a:fillRect/>
          </a:stretch>
        </p:blipFill>
        <p:spPr bwMode="auto">
          <a:xfrm>
            <a:off x="152400" y="5943600"/>
            <a:ext cx="809625" cy="606425"/>
          </a:xfrm>
          <a:prstGeom prst="rect">
            <a:avLst/>
          </a:prstGeom>
          <a:noFill/>
          <a:ln w="9525">
            <a:noFill/>
            <a:miter lim="800000"/>
            <a:headEnd/>
            <a:tailEnd/>
          </a:ln>
        </p:spPr>
      </p:pic>
      <p:sp>
        <p:nvSpPr>
          <p:cNvPr id="16" name="TextBox 15"/>
          <p:cNvSpPr txBox="1"/>
          <p:nvPr/>
        </p:nvSpPr>
        <p:spPr>
          <a:xfrm>
            <a:off x="8786459" y="6447169"/>
            <a:ext cx="372218" cy="276999"/>
          </a:xfrm>
          <a:prstGeom prst="rect">
            <a:avLst/>
          </a:prstGeom>
          <a:noFill/>
        </p:spPr>
        <p:txBody>
          <a:bodyPr wrap="none">
            <a:spAutoFit/>
          </a:bodyPr>
          <a:lstStyle/>
          <a:p>
            <a:pPr>
              <a:defRPr/>
            </a:pPr>
            <a:fld id="{13721E9D-2597-4801-8A6A-4E645E9E5D38}" type="slidenum">
              <a:rPr lang="en-US" sz="1200"/>
              <a:pPr>
                <a:defRPr/>
              </a:pPr>
              <a:t>‹#›</a:t>
            </a:fld>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Rectangle 322"/>
          <p:cNvSpPr txBox="1">
            <a:spLocks noChangeArrowheads="1"/>
          </p:cNvSpPr>
          <p:nvPr/>
        </p:nvSpPr>
        <p:spPr>
          <a:xfrm>
            <a:off x="1" y="3736537"/>
            <a:ext cx="9143999" cy="6969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20000"/>
              </a:lnSpc>
              <a:spcBef>
                <a:spcPct val="1000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Arial" pitchFamily="34" charset="0"/>
                <a:ea typeface="+mj-ea"/>
                <a:cs typeface="Arial" pitchFamily="34" charset="0"/>
              </a:rPr>
              <a:t>2021 Senior Official </a:t>
            </a:r>
            <a:r>
              <a:rPr lang="en-US" sz="3600" b="1" dirty="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Front Office </a:t>
            </a:r>
          </a:p>
          <a:p>
            <a:pPr marL="0" marR="0" lvl="0" indent="0" algn="ctr" defTabSz="914400" rtl="0" eaLnBrk="1" fontAlgn="auto" latinLnBrk="0" hangingPunct="1">
              <a:lnSpc>
                <a:spcPct val="120000"/>
              </a:lnSpc>
              <a:spcBef>
                <a:spcPct val="10000"/>
              </a:spcBef>
              <a:spcAft>
                <a:spcPts val="0"/>
              </a:spcAft>
              <a:buClrTx/>
              <a:buSzTx/>
              <a:buFontTx/>
              <a:buNone/>
              <a:tabLst/>
              <a:defRPr/>
            </a:pPr>
            <a:r>
              <a:rPr lang="en-US" sz="3600" b="1" dirty="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Exportable Training Package</a:t>
            </a:r>
          </a:p>
          <a:p>
            <a:pPr algn="ctr">
              <a:lnSpc>
                <a:spcPct val="120000"/>
              </a:lnSpc>
              <a:spcBef>
                <a:spcPct val="10000"/>
              </a:spcBef>
              <a:defRPr/>
            </a:pPr>
            <a:endParaRPr lang="en-US" sz="1100" b="1" dirty="0">
              <a:solidFill>
                <a:srgbClr val="000066"/>
              </a:solidFill>
              <a:effectLst>
                <a:outerShdw blurRad="38100" dist="38100" dir="2700000" algn="tl">
                  <a:srgbClr val="000000">
                    <a:alpha val="43137"/>
                  </a:srgbClr>
                </a:outerShdw>
              </a:effectLst>
              <a:latin typeface="Arial" pitchFamily="34" charset="0"/>
              <a:cs typeface="Arial" pitchFamily="34" charset="0"/>
            </a:endParaRPr>
          </a:p>
          <a:p>
            <a:pPr algn="ctr">
              <a:lnSpc>
                <a:spcPct val="120000"/>
              </a:lnSpc>
              <a:spcBef>
                <a:spcPct val="10000"/>
              </a:spcBef>
              <a:defRPr/>
            </a:pPr>
            <a:endParaRPr lang="en-US" sz="1100" b="1" dirty="0">
              <a:solidFill>
                <a:srgbClr val="000066"/>
              </a:solidFill>
              <a:effectLst>
                <a:outerShdw blurRad="38100" dist="38100" dir="2700000" algn="tl">
                  <a:srgbClr val="000000">
                    <a:alpha val="43137"/>
                  </a:srgbClr>
                </a:outerShdw>
              </a:effectLst>
              <a:latin typeface="Arial" pitchFamily="34" charset="0"/>
              <a:cs typeface="Arial" pitchFamily="34" charset="0"/>
            </a:endParaRPr>
          </a:p>
          <a:p>
            <a:pPr algn="ctr">
              <a:lnSpc>
                <a:spcPct val="120000"/>
              </a:lnSpc>
              <a:spcBef>
                <a:spcPct val="10000"/>
              </a:spcBef>
              <a:defRPr/>
            </a:pPr>
            <a:r>
              <a:rPr lang="en-US" sz="900" b="1" dirty="0">
                <a:solidFill>
                  <a:srgbClr val="000066"/>
                </a:solidFill>
                <a:effectLst>
                  <a:outerShdw blurRad="38100" dist="38100" dir="2700000" algn="tl">
                    <a:srgbClr val="000000">
                      <a:alpha val="43137"/>
                    </a:srgbClr>
                  </a:outerShdw>
                </a:effectLst>
                <a:latin typeface="Arial" pitchFamily="34" charset="0"/>
                <a:cs typeface="Arial" pitchFamily="34" charset="0"/>
              </a:rPr>
              <a:t>OGC Review: 14 July 2021 </a:t>
            </a:r>
          </a:p>
          <a:p>
            <a:pPr algn="ctr">
              <a:lnSpc>
                <a:spcPct val="120000"/>
              </a:lnSpc>
              <a:spcBef>
                <a:spcPct val="10000"/>
              </a:spcBef>
              <a:defRPr/>
            </a:pPr>
            <a:r>
              <a:rPr lang="en-US" sz="900" b="1" dirty="0">
                <a:solidFill>
                  <a:srgbClr val="000066"/>
                </a:solidFill>
                <a:effectLst>
                  <a:outerShdw blurRad="38100" dist="38100" dir="2700000" algn="tl">
                    <a:srgbClr val="000000">
                      <a:alpha val="43137"/>
                    </a:srgbClr>
                  </a:outerShdw>
                </a:effectLst>
                <a:latin typeface="Arial" pitchFamily="34" charset="0"/>
                <a:cs typeface="Arial" pitchFamily="34" charset="0"/>
              </a:rPr>
              <a:t>OTJAG Review: 20 July 2021</a:t>
            </a:r>
          </a:p>
          <a:p>
            <a:pPr algn="ctr">
              <a:lnSpc>
                <a:spcPct val="120000"/>
              </a:lnSpc>
              <a:spcBef>
                <a:spcPct val="10000"/>
              </a:spcBef>
              <a:defRPr/>
            </a:pPr>
            <a:endParaRPr lang="en-US" sz="1200" b="1" dirty="0">
              <a:solidFill>
                <a:srgbClr val="000066"/>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1" fontAlgn="auto" latinLnBrk="0" hangingPunct="1">
              <a:lnSpc>
                <a:spcPct val="120000"/>
              </a:lnSpc>
              <a:spcBef>
                <a:spcPct val="10000"/>
              </a:spcBef>
              <a:spcAft>
                <a:spcPts val="0"/>
              </a:spcAft>
              <a:buClrTx/>
              <a:buSzTx/>
              <a:buFontTx/>
              <a:buNone/>
              <a:tabLst/>
              <a:defRPr/>
            </a:pPr>
            <a:endParaRPr kumimoji="0" 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3" name="TextBox 2"/>
          <p:cNvSpPr txBox="1"/>
          <p:nvPr/>
        </p:nvSpPr>
        <p:spPr>
          <a:xfrm>
            <a:off x="1902430" y="1175006"/>
            <a:ext cx="5150734" cy="954107"/>
          </a:xfrm>
          <a:prstGeom prst="rect">
            <a:avLst/>
          </a:prstGeom>
          <a:noFill/>
        </p:spPr>
        <p:txBody>
          <a:bodyPr wrap="square" rtlCol="0">
            <a:spAutoFit/>
          </a:bodyPr>
          <a:lstStyle/>
          <a:p>
            <a:pPr algn="ct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of the Army Inspector General</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1175992"/>
            <a:ext cx="8040214" cy="4525963"/>
          </a:xfrm>
        </p:spPr>
        <p:txBody>
          <a:bodyPr>
            <a:noAutofit/>
          </a:bodyPr>
          <a:lstStyle/>
          <a:p>
            <a:pPr marL="0" indent="233363">
              <a:buNone/>
            </a:pPr>
            <a:r>
              <a:rPr lang="en-US" sz="1200" b="1" dirty="0">
                <a:latin typeface="Arial" panose="020B0604020202020204" pitchFamily="34" charset="0"/>
                <a:cs typeface="Arial" panose="020B0604020202020204" pitchFamily="34" charset="0"/>
              </a:rPr>
              <a:t>b) The Four Elements of Proof. </a:t>
            </a:r>
            <a:r>
              <a:rPr lang="en-US" sz="1200" dirty="0">
                <a:latin typeface="Arial" panose="020B0604020202020204" pitchFamily="34" charset="0"/>
                <a:cs typeface="Arial" panose="020B0604020202020204" pitchFamily="34" charset="0"/>
              </a:rPr>
              <a:t>Key to understanding Whistleblower Reprisal is an understanding of the four elements of proof a Whistleblower Reprisal investigator must consider in the course of their investigation:</a:t>
            </a:r>
          </a:p>
          <a:p>
            <a:pPr marL="457200" indent="-174625"/>
            <a:endParaRPr lang="en-US" sz="1200" b="1" dirty="0">
              <a:latin typeface="Arial" panose="020B0604020202020204" pitchFamily="34" charset="0"/>
              <a:cs typeface="Arial" panose="020B0604020202020204" pitchFamily="34" charset="0"/>
            </a:endParaRPr>
          </a:p>
          <a:p>
            <a:pPr marL="457200" indent="-174625"/>
            <a:r>
              <a:rPr lang="en-US" sz="1200" b="1" dirty="0">
                <a:latin typeface="Arial" panose="020B0604020202020204" pitchFamily="34" charset="0"/>
                <a:cs typeface="Arial" panose="020B0604020202020204" pitchFamily="34" charset="0"/>
              </a:rPr>
              <a:t>Element  #1: Protected Communication-Did the complainant make, or was perceived to make a “protected communication”?</a:t>
            </a:r>
            <a:r>
              <a:rPr lang="en-US" sz="1200" dirty="0">
                <a:latin typeface="Arial" panose="020B0604020202020204" pitchFamily="34" charset="0"/>
                <a:cs typeface="Arial" panose="020B0604020202020204" pitchFamily="34" charset="0"/>
              </a:rPr>
              <a:t> A protected communication can be verbal, written, or electronic and even includes statements that a complainant is simply preparing to make a protected communication (e.g., “I am going to write my congressman.”). For a Whistleblower Reprisal investigation to be substantiated the answer for Element #1 must be</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t>
            </a:r>
            <a:r>
              <a:rPr lang="en-US" sz="1200" b="1" u="sng" dirty="0">
                <a:solidFill>
                  <a:srgbClr val="006600"/>
                </a:solidFill>
                <a:latin typeface="Arial" panose="020B0604020202020204" pitchFamily="34" charset="0"/>
                <a:cs typeface="Arial" panose="020B0604020202020204" pitchFamily="34" charset="0"/>
              </a:rPr>
              <a:t>Yes</a:t>
            </a:r>
            <a:r>
              <a:rPr lang="en-US" sz="120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a:t>
            </a:r>
          </a:p>
          <a:p>
            <a:pPr marL="457200" indent="58738"/>
            <a:endParaRPr lang="en-US" sz="1200" dirty="0">
              <a:latin typeface="Arial" panose="020B0604020202020204" pitchFamily="34" charset="0"/>
              <a:cs typeface="Arial" panose="020B0604020202020204" pitchFamily="34" charset="0"/>
            </a:endParaRPr>
          </a:p>
          <a:p>
            <a:pPr marL="457200" indent="-174625"/>
            <a:r>
              <a:rPr lang="en-US" sz="1200" b="1" dirty="0">
                <a:latin typeface="Arial" panose="020B0604020202020204" pitchFamily="34" charset="0"/>
                <a:cs typeface="Arial" panose="020B0604020202020204" pitchFamily="34" charset="0"/>
              </a:rPr>
              <a:t>Element #2: Personnel Action-Was there an unfavorable personnel action, the threat of an unfavorable personnel action, the withholding of a favorable personnel action or the threat of withholding a favorable personnel made against the complainant?</a:t>
            </a:r>
            <a:r>
              <a:rPr lang="en-US" sz="1200" dirty="0">
                <a:latin typeface="Arial" panose="020B0604020202020204" pitchFamily="34" charset="0"/>
                <a:cs typeface="Arial" panose="020B0604020202020204" pitchFamily="34" charset="0"/>
              </a:rPr>
              <a:t> Did the suspect take or threaten to take any personnel action** against a member of the Armed Forces that affects, or has the potential to affect, that member's current position or career? For a Whistleblower Reprisal investigation to be substantiated the answer for Element #2 must be “</a:t>
            </a:r>
            <a:r>
              <a:rPr lang="en-US" sz="1200" b="1" u="sng" dirty="0">
                <a:solidFill>
                  <a:srgbClr val="006600"/>
                </a:solidFill>
                <a:latin typeface="Arial" panose="020B0604020202020204" pitchFamily="34" charset="0"/>
                <a:cs typeface="Arial" panose="020B0604020202020204" pitchFamily="34" charset="0"/>
              </a:rPr>
              <a:t>Yes</a:t>
            </a:r>
            <a:r>
              <a:rPr lang="en-US" sz="120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
        <p:nvSpPr>
          <p:cNvPr id="4" name="Title 1"/>
          <p:cNvSpPr txBox="1">
            <a:spLocks/>
          </p:cNvSpPr>
          <p:nvPr/>
        </p:nvSpPr>
        <p:spPr>
          <a:xfrm>
            <a:off x="923925" y="181634"/>
            <a:ext cx="7324726" cy="9943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Reprisal Discussion*</a:t>
            </a:r>
          </a:p>
        </p:txBody>
      </p:sp>
      <p:sp>
        <p:nvSpPr>
          <p:cNvPr id="5" name="Rectangle 4"/>
          <p:cNvSpPr/>
          <p:nvPr/>
        </p:nvSpPr>
        <p:spPr>
          <a:xfrm>
            <a:off x="1017777" y="4304469"/>
            <a:ext cx="7295746" cy="125895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chemeClr val="tx1"/>
                </a:solidFill>
                <a:latin typeface="Arial" panose="020B0604020202020204" pitchFamily="34" charset="0"/>
                <a:cs typeface="Arial" panose="020B0604020202020204" pitchFamily="34" charset="0"/>
              </a:rPr>
              <a:t>**</a:t>
            </a:r>
            <a:r>
              <a:rPr lang="en-US" sz="1100" dirty="0">
                <a:solidFill>
                  <a:schemeClr val="tx1"/>
                </a:solidFill>
                <a:latin typeface="Arial" panose="020B0604020202020204" pitchFamily="34" charset="0"/>
                <a:cs typeface="Arial" panose="020B0604020202020204" pitchFamily="34" charset="0"/>
              </a:rPr>
              <a:t>Defense Directive 7050.06, “Military Whistleblower Protection,” April 17, 2015, defines a “personnel action” as, “any action taken on a Service member that affects, or has the potential to affect, that member’s current position or career. Such actions include promotion; disciplinary or other corrective action; transfer or reassignment; a performance evaluation; decisions concerning pay, benefits, awards, or training, relief and removal; separation; discharge; referral for mental health evaluations in accordance with DOD Instruction 6490.04[...]and any other significant change in duties or responsibilities inconsistent with the Service member’s grade.”</a:t>
            </a:r>
          </a:p>
        </p:txBody>
      </p:sp>
      <p:sp>
        <p:nvSpPr>
          <p:cNvPr id="6" name="TextBox 5"/>
          <p:cNvSpPr txBox="1"/>
          <p:nvPr/>
        </p:nvSpPr>
        <p:spPr>
          <a:xfrm>
            <a:off x="1017777" y="5809618"/>
            <a:ext cx="744076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*This is a highly simplified discussion of a complex topic governed by a wide range of statutes and policies. </a:t>
            </a:r>
            <a:r>
              <a:rPr lang="en-US" sz="1000" u="sng" dirty="0">
                <a:solidFill>
                  <a:srgbClr val="FF0000"/>
                </a:solidFill>
                <a:latin typeface="Arial" panose="020B0604020202020204" pitchFamily="34" charset="0"/>
                <a:cs typeface="Arial" panose="020B0604020202020204" pitchFamily="34" charset="0"/>
              </a:rPr>
              <a:t>DO NOT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use this slide as a legal/regulatory/policy reference.</a:t>
            </a:r>
          </a:p>
        </p:txBody>
      </p:sp>
    </p:spTree>
    <p:extLst>
      <p:ext uri="{BB962C8B-B14F-4D97-AF65-F5344CB8AC3E}">
        <p14:creationId xmlns:p14="http://schemas.microsoft.com/office/powerpoint/2010/main" val="3691338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764" y="1013805"/>
            <a:ext cx="8200417" cy="4959351"/>
          </a:xfrm>
        </p:spPr>
        <p:txBody>
          <a:bodyPr>
            <a:noAutofit/>
          </a:bodyPr>
          <a:lstStyle/>
          <a:p>
            <a:pPr marL="457200" indent="-174625"/>
            <a:r>
              <a:rPr lang="en-US" sz="1400" b="1" dirty="0">
                <a:latin typeface="Arial" panose="020B0604020202020204" pitchFamily="34" charset="0"/>
                <a:cs typeface="Arial" panose="020B0604020202020204" pitchFamily="34" charset="0"/>
              </a:rPr>
              <a:t>Element #3: Knowledge-Did the suspect of the Whistleblower Reprisal allegation know about the Protected Communication made by the complainant before they took the unfavorable personnel action?</a:t>
            </a:r>
            <a:r>
              <a:rPr lang="en-US" sz="1400" dirty="0">
                <a:latin typeface="Arial" panose="020B0604020202020204" pitchFamily="34" charset="0"/>
                <a:cs typeface="Arial" panose="020B0604020202020204" pitchFamily="34" charset="0"/>
              </a:rPr>
              <a:t> For a Whistleblower Reprisal investigation to be substantiated the answer for Element #3 must be “</a:t>
            </a:r>
            <a:r>
              <a:rPr lang="en-US" sz="1400" b="1" u="sng" dirty="0">
                <a:solidFill>
                  <a:srgbClr val="006600"/>
                </a:solidFill>
                <a:latin typeface="Arial" panose="020B0604020202020204" pitchFamily="34" charset="0"/>
                <a:cs typeface="Arial" panose="020B0604020202020204" pitchFamily="34" charset="0"/>
              </a:rPr>
              <a:t>Yes</a:t>
            </a:r>
            <a:r>
              <a:rPr lang="en-US" sz="140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a:t>
            </a:r>
          </a:p>
          <a:p>
            <a:pPr marL="457200" indent="-174625"/>
            <a:endParaRPr lang="en-US" sz="1400" dirty="0">
              <a:latin typeface="Arial" panose="020B0604020202020204" pitchFamily="34" charset="0"/>
              <a:cs typeface="Arial" panose="020B0604020202020204" pitchFamily="34" charset="0"/>
            </a:endParaRPr>
          </a:p>
          <a:p>
            <a:pPr marL="457200" indent="-174625"/>
            <a:r>
              <a:rPr lang="en-US" sz="1400" b="1" dirty="0">
                <a:latin typeface="Arial" panose="020B0604020202020204" pitchFamily="34" charset="0"/>
                <a:cs typeface="Arial" panose="020B0604020202020204" pitchFamily="34" charset="0"/>
              </a:rPr>
              <a:t>Element #4: Causation-Would the same personnel action(s) have been taken, withheld, or threatened absent the Protected Communication? </a:t>
            </a:r>
            <a:r>
              <a:rPr lang="en-US" sz="1400" dirty="0">
                <a:latin typeface="Arial" panose="020B0604020202020204" pitchFamily="34" charset="0"/>
                <a:cs typeface="Arial" panose="020B0604020202020204" pitchFamily="34" charset="0"/>
              </a:rPr>
              <a:t>Would the suspect have taken, threatened to take, withheld or threatened to withhold the same personnel action absent the Protected Communication made by the complainant? This is often the question that determines the outcome of the investigation. It is often the most difficult question to determine, as it requires the investigator to make a conclusion about the suspect’s state of mind regarding the personnel action in question. To do this the investigator must consider all of the following:</a:t>
            </a:r>
          </a:p>
          <a:p>
            <a:pPr marL="917575"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The reason the suspect undertook the personnel action.</a:t>
            </a:r>
          </a:p>
          <a:p>
            <a:pPr marL="917575"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The suspect’s motive for the personnel action.</a:t>
            </a:r>
          </a:p>
          <a:p>
            <a:pPr marL="917575"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The timing between the Protected Communication and the personnel action.</a:t>
            </a:r>
          </a:p>
          <a:p>
            <a:pPr marL="917575" indent="-285750">
              <a:buFont typeface="Courier New" panose="02070309020205020404" pitchFamily="49" charset="0"/>
              <a:buChar char="o"/>
            </a:pPr>
            <a:r>
              <a:rPr lang="en-US" sz="1400" dirty="0">
                <a:latin typeface="Arial" panose="020B0604020202020204" pitchFamily="34" charset="0"/>
                <a:cs typeface="Arial" panose="020B0604020202020204" pitchFamily="34" charset="0"/>
              </a:rPr>
              <a:t>Was there disparate treatment in how the suspect dealt with other Soldiers in similar situations?  </a:t>
            </a:r>
          </a:p>
          <a:p>
            <a:pPr marL="457200" indent="0">
              <a:buNone/>
            </a:pPr>
            <a:r>
              <a:rPr lang="en-US" sz="1400" dirty="0">
                <a:latin typeface="Arial" panose="020B0604020202020204" pitchFamily="34" charset="0"/>
                <a:cs typeface="Arial" panose="020B0604020202020204" pitchFamily="34" charset="0"/>
              </a:rPr>
              <a:t>For a Whistleblower Reprisal investigation to be substantiated the answer for Element #4 must be “</a:t>
            </a:r>
            <a:r>
              <a:rPr lang="en-US" sz="1400" b="1" u="sng" dirty="0">
                <a:solidFill>
                  <a:srgbClr val="FF0000"/>
                </a:solidFill>
                <a:latin typeface="Arial" panose="020B0604020202020204" pitchFamily="34" charset="0"/>
                <a:cs typeface="Arial" panose="020B0604020202020204" pitchFamily="34" charset="0"/>
              </a:rPr>
              <a:t>NO</a:t>
            </a:r>
            <a:r>
              <a:rPr lang="en-US" sz="140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a:t>
            </a:r>
          </a:p>
          <a:p>
            <a:pPr marL="457200" indent="-174625"/>
            <a:endParaRPr lang="en-US" sz="1300" dirty="0">
              <a:latin typeface="Arial" panose="020B0604020202020204" pitchFamily="34" charset="0"/>
              <a:cs typeface="Arial" panose="020B0604020202020204" pitchFamily="34" charset="0"/>
            </a:endParaRPr>
          </a:p>
        </p:txBody>
      </p:sp>
      <p:sp>
        <p:nvSpPr>
          <p:cNvPr id="4" name="Title 1"/>
          <p:cNvSpPr txBox="1">
            <a:spLocks/>
          </p:cNvSpPr>
          <p:nvPr/>
        </p:nvSpPr>
        <p:spPr>
          <a:xfrm>
            <a:off x="923925" y="158347"/>
            <a:ext cx="7324726" cy="9943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Reprisal Discussion*</a:t>
            </a:r>
          </a:p>
        </p:txBody>
      </p:sp>
      <p:sp>
        <p:nvSpPr>
          <p:cNvPr id="5" name="TextBox 4"/>
          <p:cNvSpPr txBox="1"/>
          <p:nvPr/>
        </p:nvSpPr>
        <p:spPr>
          <a:xfrm>
            <a:off x="1061192" y="5835242"/>
            <a:ext cx="7561812"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*This is a highly simplified discussion of a complex topic governed by a wide range of statutes and policies. </a:t>
            </a:r>
            <a:r>
              <a:rPr lang="en-US" sz="1000" u="sng" dirty="0">
                <a:solidFill>
                  <a:srgbClr val="FF0000"/>
                </a:solidFill>
                <a:latin typeface="Arial" panose="020B0604020202020204" pitchFamily="34" charset="0"/>
                <a:cs typeface="Arial" panose="020B0604020202020204" pitchFamily="34" charset="0"/>
              </a:rPr>
              <a:t>DO NOT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use this slide as a legal/regulatory/policy reference</a:t>
            </a:r>
          </a:p>
        </p:txBody>
      </p:sp>
    </p:spTree>
    <p:extLst>
      <p:ext uri="{BB962C8B-B14F-4D97-AF65-F5344CB8AC3E}">
        <p14:creationId xmlns:p14="http://schemas.microsoft.com/office/powerpoint/2010/main" val="391553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925" y="269183"/>
            <a:ext cx="7324726" cy="994358"/>
          </a:xfrm>
        </p:spPr>
        <p:txBody>
          <a:bodyPr>
            <a:noAutofit/>
          </a:body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Reprisal Discussion*</a:t>
            </a:r>
          </a:p>
        </p:txBody>
      </p:sp>
      <p:sp>
        <p:nvSpPr>
          <p:cNvPr id="3" name="Content Placeholder 2"/>
          <p:cNvSpPr>
            <a:spLocks noGrp="1"/>
          </p:cNvSpPr>
          <p:nvPr>
            <p:ph idx="1"/>
          </p:nvPr>
        </p:nvSpPr>
        <p:spPr>
          <a:xfrm>
            <a:off x="583564" y="1317438"/>
            <a:ext cx="8198119" cy="4401766"/>
          </a:xfrm>
        </p:spPr>
        <p:txBody>
          <a:bodyPr>
            <a:noAutofit/>
          </a:bodyPr>
          <a:lstStyle/>
          <a:p>
            <a:pPr marL="282575" indent="-282575">
              <a:spcBef>
                <a:spcPts val="0"/>
              </a:spcBef>
              <a:spcAft>
                <a:spcPts val="1200"/>
              </a:spcAft>
              <a:buFont typeface="+mj-lt"/>
              <a:buAutoNum type="arabicPeriod" startAt="2"/>
            </a:pPr>
            <a:r>
              <a:rPr lang="en-US" sz="1400" b="1" dirty="0">
                <a:latin typeface="Arial" pitchFamily="34" charset="0"/>
                <a:cs typeface="Arial" pitchFamily="34" charset="0"/>
              </a:rPr>
              <a:t>Scenario Discussion. </a:t>
            </a:r>
            <a:r>
              <a:rPr lang="en-US" sz="1400" dirty="0">
                <a:latin typeface="Arial" pitchFamily="34" charset="0"/>
                <a:cs typeface="Arial" pitchFamily="34" charset="0"/>
              </a:rPr>
              <a:t>If the SOs in this scenario ultimately decided to hold off on moving LTC Smith, and you were the XO testifying under oath months later as part of a Whistleblower Reprisal investigation how would you answer the following questions?    </a:t>
            </a:r>
          </a:p>
          <a:p>
            <a:pPr marL="282575" indent="0">
              <a:spcBef>
                <a:spcPts val="0"/>
              </a:spcBef>
              <a:spcAft>
                <a:spcPts val="1200"/>
              </a:spcAft>
              <a:buNone/>
            </a:pPr>
            <a:r>
              <a:rPr lang="en-US" sz="1400" b="1" dirty="0">
                <a:latin typeface="Arial" pitchFamily="34" charset="0"/>
                <a:cs typeface="Arial" pitchFamily="34" charset="0"/>
              </a:rPr>
              <a:t>a) Did LTC Smith make, or was perceived to make a “protected communication”? </a:t>
            </a:r>
            <a:r>
              <a:rPr lang="en-US" sz="1400" dirty="0">
                <a:solidFill>
                  <a:srgbClr val="0000FF"/>
                </a:solidFill>
                <a:latin typeface="Arial" panose="020B0604020202020204" pitchFamily="34" charset="0"/>
                <a:cs typeface="Arial" panose="020B0604020202020204" pitchFamily="34" charset="0"/>
              </a:rPr>
              <a:t>“Apparently COL(P) Hatman is convinced that the congressional inquiry that came down last week about the 123d Training Group was inspired by a conversation LTC Smith had with Representative Taylor during the congressional delegation in June.”</a:t>
            </a:r>
          </a:p>
          <a:p>
            <a:pPr marL="282575" indent="0">
              <a:spcBef>
                <a:spcPts val="0"/>
              </a:spcBef>
              <a:spcAft>
                <a:spcPts val="1200"/>
              </a:spcAft>
              <a:buNone/>
            </a:pPr>
            <a:r>
              <a:rPr lang="en-US" sz="1400" dirty="0">
                <a:solidFill>
                  <a:srgbClr val="0000FF"/>
                </a:solidFill>
                <a:latin typeface="Arial" panose="020B0604020202020204" pitchFamily="34" charset="0"/>
                <a:cs typeface="Arial" panose="020B0604020202020204" pitchFamily="34" charset="0"/>
              </a:rPr>
              <a:t>Answer: </a:t>
            </a:r>
            <a:r>
              <a:rPr lang="en-US" sz="1400" b="1" dirty="0">
                <a:solidFill>
                  <a:srgbClr val="006600"/>
                </a:solidFill>
                <a:latin typeface="Arial" panose="020B0604020202020204" pitchFamily="34" charset="0"/>
                <a:cs typeface="Arial" panose="020B0604020202020204" pitchFamily="34" charset="0"/>
              </a:rPr>
              <a:t>“</a:t>
            </a:r>
            <a:r>
              <a:rPr lang="en-US" sz="1400" b="1" u="sng" dirty="0">
                <a:solidFill>
                  <a:srgbClr val="006600"/>
                </a:solidFill>
                <a:latin typeface="Arial" panose="020B0604020202020204" pitchFamily="34" charset="0"/>
                <a:cs typeface="Arial" panose="020B0604020202020204" pitchFamily="34" charset="0"/>
              </a:rPr>
              <a:t>YES</a:t>
            </a:r>
            <a:r>
              <a:rPr lang="en-US" sz="1400" b="1" dirty="0">
                <a:solidFill>
                  <a:srgbClr val="006600"/>
                </a:solidFill>
                <a:latin typeface="Arial" panose="020B0604020202020204" pitchFamily="34" charset="0"/>
                <a:cs typeface="Arial" panose="020B0604020202020204" pitchFamily="34" charset="0"/>
              </a:rPr>
              <a:t>”</a:t>
            </a:r>
            <a:r>
              <a:rPr lang="en-US" sz="1400" dirty="0">
                <a:solidFill>
                  <a:srgbClr val="006600"/>
                </a:solidFill>
                <a:latin typeface="Arial" panose="020B0604020202020204" pitchFamily="34" charset="0"/>
                <a:cs typeface="Arial" panose="020B0604020202020204" pitchFamily="34" charset="0"/>
              </a:rPr>
              <a:t> </a:t>
            </a:r>
            <a:r>
              <a:rPr lang="en-US" sz="1400" dirty="0">
                <a:solidFill>
                  <a:srgbClr val="0000FF"/>
                </a:solidFill>
                <a:latin typeface="Arial" panose="020B0604020202020204" pitchFamily="34" charset="0"/>
                <a:cs typeface="Arial" panose="020B0604020202020204" pitchFamily="34" charset="0"/>
              </a:rPr>
              <a:t>(Element #1: Protected Communication)</a:t>
            </a:r>
          </a:p>
          <a:p>
            <a:pPr marL="282575" indent="0">
              <a:spcAft>
                <a:spcPts val="1200"/>
              </a:spcAft>
              <a:buNone/>
            </a:pPr>
            <a:r>
              <a:rPr lang="en-US" sz="1400" b="1" dirty="0">
                <a:latin typeface="Arial" panose="020B0604020202020204" pitchFamily="34" charset="0"/>
                <a:cs typeface="Arial" panose="020B0604020202020204" pitchFamily="34" charset="0"/>
              </a:rPr>
              <a:t>b) Did LTC Smith have a favorable personnel action withheld? </a:t>
            </a:r>
            <a:r>
              <a:rPr lang="en-US" sz="1400" dirty="0">
                <a:solidFill>
                  <a:srgbClr val="0000FF"/>
                </a:solidFill>
                <a:latin typeface="Arial" panose="020B0604020202020204" pitchFamily="34" charset="0"/>
                <a:cs typeface="Arial" panose="020B0604020202020204" pitchFamily="34" charset="0"/>
              </a:rPr>
              <a:t>“I think we need to hold off on discussing a move [into a key developmental billet] for LTC Smith at this time.”</a:t>
            </a:r>
          </a:p>
          <a:p>
            <a:pPr marL="282575" indent="0">
              <a:spcAft>
                <a:spcPts val="1200"/>
              </a:spcAft>
              <a:buNone/>
            </a:pPr>
            <a:r>
              <a:rPr lang="en-US" sz="1400" dirty="0">
                <a:solidFill>
                  <a:srgbClr val="0000FF"/>
                </a:solidFill>
                <a:latin typeface="Arial" panose="020B0604020202020204" pitchFamily="34" charset="0"/>
                <a:cs typeface="Arial" panose="020B0604020202020204" pitchFamily="34" charset="0"/>
              </a:rPr>
              <a:t>Answer:  </a:t>
            </a:r>
            <a:r>
              <a:rPr lang="en-US" sz="1400" b="1" dirty="0">
                <a:solidFill>
                  <a:srgbClr val="006600"/>
                </a:solidFill>
                <a:latin typeface="Arial" panose="020B0604020202020204" pitchFamily="34" charset="0"/>
                <a:cs typeface="Arial" panose="020B0604020202020204" pitchFamily="34" charset="0"/>
              </a:rPr>
              <a:t>“</a:t>
            </a:r>
            <a:r>
              <a:rPr lang="en-US" sz="1400" b="1" u="sng" dirty="0">
                <a:solidFill>
                  <a:srgbClr val="006600"/>
                </a:solidFill>
                <a:latin typeface="Arial" panose="020B0604020202020204" pitchFamily="34" charset="0"/>
                <a:cs typeface="Arial" panose="020B0604020202020204" pitchFamily="34" charset="0"/>
              </a:rPr>
              <a:t>YES</a:t>
            </a:r>
            <a:r>
              <a:rPr lang="en-US" sz="1400" b="1" dirty="0">
                <a:solidFill>
                  <a:srgbClr val="006600"/>
                </a:solidFill>
                <a:latin typeface="Arial" panose="020B0604020202020204" pitchFamily="34" charset="0"/>
                <a:cs typeface="Arial" panose="020B0604020202020204" pitchFamily="34" charset="0"/>
              </a:rPr>
              <a:t>” </a:t>
            </a:r>
            <a:r>
              <a:rPr lang="en-US" sz="1400" dirty="0">
                <a:solidFill>
                  <a:srgbClr val="0000FF"/>
                </a:solidFill>
                <a:latin typeface="Arial" panose="020B0604020202020204" pitchFamily="34" charset="0"/>
                <a:cs typeface="Arial" panose="020B0604020202020204" pitchFamily="34" charset="0"/>
              </a:rPr>
              <a:t>(Element #2: Personnel Action)</a:t>
            </a:r>
          </a:p>
          <a:p>
            <a:pPr marL="514350">
              <a:buFont typeface="+mj-lt"/>
              <a:buAutoNum type="alphaLcParenR"/>
            </a:pPr>
            <a:endParaRPr lang="en-US" sz="1200" b="1" dirty="0">
              <a:latin typeface="Arial" pitchFamily="34" charset="0"/>
              <a:cs typeface="Arial" pitchFamily="34" charset="0"/>
            </a:endParaRPr>
          </a:p>
          <a:p>
            <a:pPr>
              <a:buFont typeface="+mj-lt"/>
              <a:buAutoNum type="alphaLcParenR"/>
            </a:pPr>
            <a:endParaRPr lang="en-US" sz="1200" b="1" dirty="0">
              <a:solidFill>
                <a:schemeClr val="accent6">
                  <a:lumMod val="75000"/>
                </a:schemeClr>
              </a:solidFill>
              <a:latin typeface="Arial" pitchFamily="34" charset="0"/>
              <a:cs typeface="Arial" pitchFamily="34" charset="0"/>
            </a:endParaRPr>
          </a:p>
        </p:txBody>
      </p:sp>
      <p:sp>
        <p:nvSpPr>
          <p:cNvPr id="5" name="TextBox 4"/>
          <p:cNvSpPr txBox="1"/>
          <p:nvPr/>
        </p:nvSpPr>
        <p:spPr>
          <a:xfrm>
            <a:off x="1061192" y="5773101"/>
            <a:ext cx="7561812"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*This is a highly simplified discussion of a complex topic governed by a wide range of statutes and policies. </a:t>
            </a:r>
            <a:r>
              <a:rPr lang="en-US" sz="1000" u="sng" dirty="0">
                <a:solidFill>
                  <a:srgbClr val="FF0000"/>
                </a:solidFill>
                <a:latin typeface="Arial" panose="020B0604020202020204" pitchFamily="34" charset="0"/>
                <a:cs typeface="Arial" panose="020B0604020202020204" pitchFamily="34" charset="0"/>
              </a:rPr>
              <a:t>DO NOT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use this slide as a legal/regulatory/policy reference</a:t>
            </a: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85105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924" y="169104"/>
            <a:ext cx="7324726" cy="994358"/>
          </a:xfrm>
        </p:spPr>
        <p:txBody>
          <a:bodyPr>
            <a:noAutofit/>
          </a:body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Reprisal Discussion*</a:t>
            </a:r>
          </a:p>
        </p:txBody>
      </p:sp>
      <p:sp>
        <p:nvSpPr>
          <p:cNvPr id="3" name="Content Placeholder 2"/>
          <p:cNvSpPr>
            <a:spLocks noGrp="1"/>
          </p:cNvSpPr>
          <p:nvPr>
            <p:ph idx="1"/>
          </p:nvPr>
        </p:nvSpPr>
        <p:spPr>
          <a:xfrm>
            <a:off x="487228" y="1263541"/>
            <a:ext cx="8198119" cy="4401766"/>
          </a:xfrm>
        </p:spPr>
        <p:txBody>
          <a:bodyPr vert="horz" lIns="91440" tIns="45720" rIns="91440" bIns="45720" rtlCol="0" anchor="t">
            <a:noAutofit/>
          </a:bodyPr>
          <a:lstStyle/>
          <a:p>
            <a:pPr marL="398145" indent="-223520">
              <a:spcBef>
                <a:spcPts val="0"/>
              </a:spcBef>
              <a:buFont typeface="+mj-lt"/>
              <a:buAutoNum type="alphaLcParenR" startAt="3"/>
            </a:pPr>
            <a:r>
              <a:rPr lang="en-US" sz="1300" b="1" dirty="0">
                <a:latin typeface="Arial" panose="020B0604020202020204" pitchFamily="34" charset="0"/>
                <a:cs typeface="Arial" panose="020B0604020202020204" pitchFamily="34" charset="0"/>
              </a:rPr>
              <a:t>Did the SOs know about the Protected Communication made by the Complainant</a:t>
            </a:r>
          </a:p>
          <a:p>
            <a:pPr marL="174625" indent="0">
              <a:spcBef>
                <a:spcPts val="0"/>
              </a:spcBef>
              <a:buNone/>
            </a:pPr>
            <a:r>
              <a:rPr lang="en-US" sz="1300" b="1" dirty="0">
                <a:latin typeface="Arial" panose="020B0604020202020204" pitchFamily="34" charset="0"/>
                <a:cs typeface="Arial" panose="020B0604020202020204" pitchFamily="34" charset="0"/>
              </a:rPr>
              <a:t>before they took the unfavorable personnel action? </a:t>
            </a:r>
            <a:r>
              <a:rPr lang="en-US" sz="1300" dirty="0">
                <a:latin typeface="Arial" panose="020B0604020202020204" pitchFamily="34" charset="0"/>
                <a:cs typeface="Arial" panose="020B0604020202020204" pitchFamily="34" charset="0"/>
              </a:rPr>
              <a:t> </a:t>
            </a:r>
            <a:r>
              <a:rPr lang="en-US" sz="1300" dirty="0">
                <a:solidFill>
                  <a:srgbClr val="0000FF"/>
                </a:solidFill>
                <a:latin typeface="Arial" panose="020B0604020202020204" pitchFamily="34" charset="0"/>
                <a:cs typeface="Arial" panose="020B0604020202020204" pitchFamily="34" charset="0"/>
              </a:rPr>
              <a:t>“COL(P) Hatman approached me yesterday with some troubling news,” </a:t>
            </a:r>
            <a:r>
              <a:rPr lang="en-US" sz="1300" b="1" dirty="0">
                <a:solidFill>
                  <a:srgbClr val="0000FF"/>
                </a:solidFill>
                <a:latin typeface="Arial" panose="020B0604020202020204" pitchFamily="34" charset="0"/>
                <a:cs typeface="Arial" panose="020B0604020202020204" pitchFamily="34" charset="0"/>
              </a:rPr>
              <a:t>and</a:t>
            </a:r>
            <a:r>
              <a:rPr lang="en-US" sz="1300" dirty="0">
                <a:solidFill>
                  <a:srgbClr val="0000FF"/>
                </a:solidFill>
                <a:latin typeface="Arial" panose="020B0604020202020204" pitchFamily="34" charset="0"/>
                <a:cs typeface="Arial" panose="020B0604020202020204" pitchFamily="34" charset="0"/>
              </a:rPr>
              <a:t> “I heard the same thing from COL(P) Hatman after the awards ceremony on Monday. Apparently, he is convinced that the Congressional Inquiry that came down last week about the 123d Training Group was inspired by a conversation LTC Smith had with Representative Taylor during the congressional delegation in June.”</a:t>
            </a:r>
          </a:p>
          <a:p>
            <a:pPr marL="174625" indent="0">
              <a:spcBef>
                <a:spcPts val="0"/>
              </a:spcBef>
              <a:buNone/>
            </a:pPr>
            <a:endParaRPr lang="en-US" sz="1300" dirty="0">
              <a:solidFill>
                <a:srgbClr val="0000FF"/>
              </a:solidFill>
              <a:latin typeface="Arial"/>
              <a:cs typeface="Arial"/>
            </a:endParaRPr>
          </a:p>
          <a:p>
            <a:pPr marL="457200" lvl="1" indent="0">
              <a:spcBef>
                <a:spcPts val="0"/>
              </a:spcBef>
              <a:spcAft>
                <a:spcPts val="1200"/>
              </a:spcAft>
              <a:buNone/>
            </a:pPr>
            <a:r>
              <a:rPr lang="en-US" sz="1300" dirty="0">
                <a:solidFill>
                  <a:srgbClr val="0000FF"/>
                </a:solidFill>
                <a:latin typeface="Arial" panose="020B0604020202020204" pitchFamily="34" charset="0"/>
                <a:cs typeface="Arial" panose="020B0604020202020204" pitchFamily="34" charset="0"/>
              </a:rPr>
              <a:t>Answer:</a:t>
            </a:r>
            <a:r>
              <a:rPr lang="en-US" sz="1300" dirty="0">
                <a:latin typeface="Arial" panose="020B0604020202020204" pitchFamily="34" charset="0"/>
                <a:cs typeface="Arial" panose="020B0604020202020204" pitchFamily="34" charset="0"/>
              </a:rPr>
              <a:t> </a:t>
            </a:r>
            <a:r>
              <a:rPr lang="en-US" sz="1300" b="1" dirty="0">
                <a:solidFill>
                  <a:srgbClr val="006600"/>
                </a:solidFill>
                <a:latin typeface="Arial" panose="020B0604020202020204" pitchFamily="34" charset="0"/>
                <a:cs typeface="Arial" panose="020B0604020202020204" pitchFamily="34" charset="0"/>
              </a:rPr>
              <a:t>“</a:t>
            </a:r>
            <a:r>
              <a:rPr lang="en-US" sz="1300" b="1" u="sng" dirty="0">
                <a:solidFill>
                  <a:srgbClr val="006600"/>
                </a:solidFill>
                <a:latin typeface="Arial" panose="020B0604020202020204" pitchFamily="34" charset="0"/>
                <a:cs typeface="Arial" panose="020B0604020202020204" pitchFamily="34" charset="0"/>
              </a:rPr>
              <a:t>YES.</a:t>
            </a:r>
            <a:r>
              <a:rPr lang="en-US" sz="1300" b="1" dirty="0">
                <a:solidFill>
                  <a:srgbClr val="006600"/>
                </a:solidFill>
                <a:latin typeface="Arial" panose="020B0604020202020204" pitchFamily="34" charset="0"/>
                <a:cs typeface="Arial" panose="020B0604020202020204" pitchFamily="34" charset="0"/>
              </a:rPr>
              <a:t>”  </a:t>
            </a:r>
            <a:r>
              <a:rPr lang="en-US" sz="1300" b="1" dirty="0">
                <a:solidFill>
                  <a:srgbClr val="0000FF"/>
                </a:solidFill>
                <a:latin typeface="Arial" panose="020B0604020202020204" pitchFamily="34" charset="0"/>
                <a:cs typeface="Arial" panose="020B0604020202020204" pitchFamily="34" charset="0"/>
              </a:rPr>
              <a:t>(</a:t>
            </a:r>
            <a:r>
              <a:rPr lang="en-US" sz="1300" dirty="0">
                <a:solidFill>
                  <a:srgbClr val="0000FF"/>
                </a:solidFill>
                <a:latin typeface="Arial" panose="020B0604020202020204" pitchFamily="34" charset="0"/>
                <a:cs typeface="Arial" panose="020B0604020202020204" pitchFamily="34" charset="0"/>
              </a:rPr>
              <a:t>Element #3: Knowledge)</a:t>
            </a:r>
            <a:endParaRPr lang="en-US" sz="1300" b="1" dirty="0">
              <a:solidFill>
                <a:srgbClr val="006600"/>
              </a:solidFill>
              <a:latin typeface="Arial" panose="020B0604020202020204" pitchFamily="34" charset="0"/>
              <a:cs typeface="Arial" panose="020B0604020202020204" pitchFamily="34" charset="0"/>
            </a:endParaRPr>
          </a:p>
          <a:p>
            <a:pPr marL="398145" indent="-223520">
              <a:spcBef>
                <a:spcPts val="0"/>
              </a:spcBef>
              <a:spcAft>
                <a:spcPts val="1200"/>
              </a:spcAft>
              <a:buAutoNum type="alphaLcParenR" startAt="3"/>
            </a:pPr>
            <a:r>
              <a:rPr lang="en-US" sz="1300" b="1" dirty="0">
                <a:latin typeface="Arial" panose="020B0604020202020204" pitchFamily="34" charset="0"/>
                <a:cs typeface="Arial" panose="020B0604020202020204" pitchFamily="34" charset="0"/>
              </a:rPr>
              <a:t>Does a preponderance of credible evidence establish that the SOs would have withheld the same favorable personnel action absent the protected communication?  </a:t>
            </a:r>
            <a:r>
              <a:rPr lang="en-US" sz="1300" dirty="0">
                <a:solidFill>
                  <a:srgbClr val="0000FF"/>
                </a:solidFill>
                <a:latin typeface="Arial" panose="020B0604020202020204" pitchFamily="34" charset="0"/>
                <a:cs typeface="Arial" panose="020B0604020202020204" pitchFamily="34" charset="0"/>
              </a:rPr>
              <a:t>“I realize that based on her [ LTC Smith’s ] record, she is a top tier candidate for this job; heck, as of last week I would have said that she was hands down the front-runner for the position.”</a:t>
            </a:r>
          </a:p>
          <a:p>
            <a:pPr marL="457200" lvl="1" indent="0">
              <a:spcBef>
                <a:spcPts val="0"/>
              </a:spcBef>
              <a:spcAft>
                <a:spcPts val="1200"/>
              </a:spcAft>
              <a:buNone/>
            </a:pPr>
            <a:r>
              <a:rPr lang="en-US" sz="1300" dirty="0">
                <a:solidFill>
                  <a:srgbClr val="0000FF"/>
                </a:solidFill>
                <a:latin typeface="Arial" panose="020B0604020202020204" pitchFamily="34" charset="0"/>
                <a:cs typeface="Arial" panose="020B0604020202020204" pitchFamily="34" charset="0"/>
              </a:rPr>
              <a:t>Answer:</a:t>
            </a:r>
            <a:r>
              <a:rPr lang="en-US" sz="1300" dirty="0">
                <a:latin typeface="Arial" panose="020B0604020202020204" pitchFamily="34" charset="0"/>
                <a:cs typeface="Arial" panose="020B0604020202020204" pitchFamily="34" charset="0"/>
              </a:rPr>
              <a:t> </a:t>
            </a:r>
            <a:r>
              <a:rPr lang="en-US" sz="1300" b="1" dirty="0">
                <a:solidFill>
                  <a:srgbClr val="FF0000"/>
                </a:solidFill>
                <a:latin typeface="Arial" panose="020B0604020202020204" pitchFamily="34" charset="0"/>
                <a:cs typeface="Arial" panose="020B0604020202020204" pitchFamily="34" charset="0"/>
              </a:rPr>
              <a:t>“</a:t>
            </a:r>
            <a:r>
              <a:rPr lang="en-US" sz="1300" b="1" u="sng" dirty="0">
                <a:solidFill>
                  <a:srgbClr val="FF0000"/>
                </a:solidFill>
                <a:latin typeface="Arial" panose="020B0604020202020204" pitchFamily="34" charset="0"/>
                <a:cs typeface="Arial" panose="020B0604020202020204" pitchFamily="34" charset="0"/>
              </a:rPr>
              <a:t>NO.</a:t>
            </a:r>
            <a:r>
              <a:rPr lang="en-US" sz="1300" b="1" dirty="0">
                <a:solidFill>
                  <a:srgbClr val="FF0000"/>
                </a:solidFill>
                <a:latin typeface="Arial" panose="020B0604020202020204" pitchFamily="34" charset="0"/>
                <a:cs typeface="Arial" panose="020B0604020202020204" pitchFamily="34" charset="0"/>
              </a:rPr>
              <a:t>” </a:t>
            </a:r>
            <a:r>
              <a:rPr lang="en-US" sz="1300" dirty="0">
                <a:solidFill>
                  <a:srgbClr val="0000FF"/>
                </a:solidFill>
                <a:latin typeface="Arial" panose="020B0604020202020204" pitchFamily="34" charset="0"/>
                <a:cs typeface="Arial" panose="020B0604020202020204" pitchFamily="34" charset="0"/>
              </a:rPr>
              <a:t>(Element #4: Causation)</a:t>
            </a:r>
            <a:endParaRPr lang="en-US" sz="1300" b="1" dirty="0">
              <a:latin typeface="Arial" pitchFamily="34" charset="0"/>
              <a:cs typeface="Arial" pitchFamily="34" charset="0"/>
            </a:endParaRPr>
          </a:p>
          <a:p>
            <a:pPr marL="0" indent="0">
              <a:spcBef>
                <a:spcPts val="0"/>
              </a:spcBef>
              <a:spcAft>
                <a:spcPts val="1200"/>
              </a:spcAft>
              <a:buNone/>
            </a:pPr>
            <a:r>
              <a:rPr lang="en-US" sz="1300" b="1" dirty="0">
                <a:latin typeface="Arial" pitchFamily="34" charset="0"/>
                <a:cs typeface="Arial" pitchFamily="34" charset="0"/>
              </a:rPr>
              <a:t>3.  Bottom Line: </a:t>
            </a:r>
            <a:r>
              <a:rPr lang="en-US" sz="1300" dirty="0">
                <a:solidFill>
                  <a:srgbClr val="0000FF"/>
                </a:solidFill>
                <a:latin typeface="Arial" pitchFamily="34" charset="0"/>
                <a:cs typeface="Arial" pitchFamily="34" charset="0"/>
              </a:rPr>
              <a:t>In this scenario, the preponderance of credible evidence would likely establish that all three SOs (the commander, the deputy, and COL(P) Hatman) committed Whistleblower Reprisal by withholding LTC Smith’s favorable personnel action because of a protected communication LTC Smith had with a Member of Congress. </a:t>
            </a:r>
          </a:p>
        </p:txBody>
      </p:sp>
      <p:sp>
        <p:nvSpPr>
          <p:cNvPr id="5" name="TextBox 4"/>
          <p:cNvSpPr txBox="1"/>
          <p:nvPr/>
        </p:nvSpPr>
        <p:spPr>
          <a:xfrm>
            <a:off x="1005774" y="5833001"/>
            <a:ext cx="7561812"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*This is a highly simplified discussion of a complex topic governed by a wide range of statutes and policies. </a:t>
            </a:r>
            <a:r>
              <a:rPr lang="en-US" sz="1000" u="sng" dirty="0">
                <a:solidFill>
                  <a:srgbClr val="FF0000"/>
                </a:solidFill>
                <a:latin typeface="Arial" panose="020B0604020202020204" pitchFamily="34" charset="0"/>
                <a:cs typeface="Arial" panose="020B0604020202020204" pitchFamily="34" charset="0"/>
              </a:rPr>
              <a:t>DO NOT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use this slide as a legal/regulatory/policy reference</a:t>
            </a: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89034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257" y="930934"/>
            <a:ext cx="8223293" cy="4616528"/>
          </a:xfrm>
        </p:spPr>
        <p:txBody>
          <a:bodyPr>
            <a:noAutofit/>
          </a:bodyPr>
          <a:lstStyle/>
          <a:p>
            <a:pPr marL="396875" lvl="1" indent="-396875">
              <a:buFont typeface="+mj-lt"/>
              <a:buAutoNum type="alphaLcParenR"/>
            </a:pPr>
            <a:endParaRPr lang="en-US" sz="1600" b="1" dirty="0">
              <a:latin typeface="Arial" pitchFamily="34" charset="0"/>
              <a:cs typeface="Arial" pitchFamily="34" charset="0"/>
            </a:endParaRPr>
          </a:p>
          <a:p>
            <a:pPr marL="396875" indent="-396875">
              <a:buAutoNum type="arabicPeriod"/>
            </a:pPr>
            <a:r>
              <a:rPr lang="en-US" sz="1400" b="1" dirty="0">
                <a:latin typeface="Arial" pitchFamily="34" charset="0"/>
                <a:cs typeface="Arial" pitchFamily="34" charset="0"/>
              </a:rPr>
              <a:t>Common Issues/Problems: If you </a:t>
            </a:r>
            <a:r>
              <a:rPr lang="en-US" sz="1400" b="1" u="sng" dirty="0">
                <a:solidFill>
                  <a:srgbClr val="FF0000"/>
                </a:solidFill>
                <a:latin typeface="Arial" pitchFamily="34" charset="0"/>
                <a:cs typeface="Arial" pitchFamily="34" charset="0"/>
              </a:rPr>
              <a:t>ever</a:t>
            </a:r>
            <a:r>
              <a:rPr lang="en-US" sz="1400" b="1" dirty="0">
                <a:latin typeface="Arial" pitchFamily="34" charset="0"/>
                <a:cs typeface="Arial" pitchFamily="34" charset="0"/>
              </a:rPr>
              <a:t> find yourself having this conversation with yourself or with others:</a:t>
            </a:r>
            <a:br>
              <a:rPr lang="en-US" sz="1400" b="1" dirty="0">
                <a:latin typeface="Arial" pitchFamily="34" charset="0"/>
                <a:cs typeface="Arial" pitchFamily="34" charset="0"/>
              </a:rPr>
            </a:br>
            <a:br>
              <a:rPr lang="en-US" sz="1400" b="1" dirty="0">
                <a:latin typeface="Arial" pitchFamily="34" charset="0"/>
                <a:cs typeface="Arial" pitchFamily="34" charset="0"/>
              </a:rPr>
            </a:br>
            <a:endParaRPr lang="en-US" sz="1400" b="1" dirty="0">
              <a:latin typeface="Arial" pitchFamily="34" charset="0"/>
              <a:cs typeface="Arial" pitchFamily="34" charset="0"/>
            </a:endParaRPr>
          </a:p>
          <a:p>
            <a:pPr marL="396875" indent="-396875">
              <a:buAutoNum type="arabicPeriod"/>
            </a:pPr>
            <a:endParaRPr lang="en-US" sz="1400" dirty="0">
              <a:latin typeface="Arial" pitchFamily="34" charset="0"/>
              <a:cs typeface="Arial" pitchFamily="34" charset="0"/>
            </a:endParaRPr>
          </a:p>
          <a:p>
            <a:pPr marL="396875" indent="-396875">
              <a:buAutoNum type="arabicPeriod"/>
            </a:pPr>
            <a:endParaRPr lang="en-US" sz="1400" dirty="0">
              <a:latin typeface="Arial" pitchFamily="34" charset="0"/>
              <a:cs typeface="Arial" pitchFamily="34" charset="0"/>
            </a:endParaRPr>
          </a:p>
          <a:p>
            <a:pPr marL="396875" indent="-396875">
              <a:buAutoNum type="arabicPeriod"/>
            </a:pPr>
            <a:endParaRPr lang="en-US" sz="1400" dirty="0">
              <a:latin typeface="Arial" pitchFamily="34" charset="0"/>
              <a:cs typeface="Arial" pitchFamily="34" charset="0"/>
            </a:endParaRPr>
          </a:p>
          <a:p>
            <a:pPr marL="396875" indent="-396875">
              <a:buAutoNum type="arabicPeriod"/>
            </a:pPr>
            <a:endParaRPr lang="en-US" sz="1400" dirty="0">
              <a:latin typeface="Arial" pitchFamily="34" charset="0"/>
              <a:cs typeface="Arial" pitchFamily="34" charset="0"/>
            </a:endParaRPr>
          </a:p>
          <a:p>
            <a:pPr marL="396875" indent="-396875">
              <a:buAutoNum type="arabicPeriod"/>
            </a:pPr>
            <a:endParaRPr lang="en-US" sz="1400" dirty="0">
              <a:latin typeface="Arial" pitchFamily="34" charset="0"/>
              <a:cs typeface="Arial" pitchFamily="34" charset="0"/>
            </a:endParaRPr>
          </a:p>
          <a:p>
            <a:pPr marL="630238" lvl="1" indent="-233363">
              <a:buFont typeface="+mj-lt"/>
              <a:buAutoNum type="alphaLcParenR"/>
            </a:pPr>
            <a:endParaRPr lang="en-US" sz="1400" dirty="0">
              <a:latin typeface="Arial" pitchFamily="34" charset="0"/>
              <a:cs typeface="Arial" pitchFamily="34" charset="0"/>
            </a:endParaRPr>
          </a:p>
          <a:p>
            <a:pPr marL="630238" lvl="1" indent="-233363">
              <a:buFont typeface="+mj-lt"/>
              <a:buAutoNum type="alphaLcParenR"/>
            </a:pPr>
            <a:endParaRPr lang="en-US" sz="1400" dirty="0">
              <a:latin typeface="Arial" pitchFamily="34" charset="0"/>
              <a:cs typeface="Arial" pitchFamily="34" charset="0"/>
            </a:endParaRPr>
          </a:p>
          <a:p>
            <a:pPr marL="630238" lvl="1" indent="-233363">
              <a:buFont typeface="+mj-lt"/>
              <a:buAutoNum type="alphaLcParenR"/>
            </a:pPr>
            <a:endParaRPr lang="en-US" sz="1400" dirty="0">
              <a:latin typeface="Arial" pitchFamily="34" charset="0"/>
              <a:cs typeface="Arial" pitchFamily="34" charset="0"/>
            </a:endParaRPr>
          </a:p>
          <a:p>
            <a:pPr marL="396875" indent="-396875">
              <a:buNone/>
            </a:pPr>
            <a:endParaRPr lang="en-US" sz="1400" b="1" dirty="0">
              <a:latin typeface="Arial" pitchFamily="34" charset="0"/>
              <a:cs typeface="Arial" pitchFamily="34" charset="0"/>
            </a:endParaRPr>
          </a:p>
          <a:p>
            <a:pPr marL="396875" indent="-396875">
              <a:buNone/>
            </a:pPr>
            <a:endParaRPr lang="en-US" sz="1400" b="1" dirty="0">
              <a:latin typeface="Arial" pitchFamily="34" charset="0"/>
              <a:cs typeface="Arial" pitchFamily="34" charset="0"/>
            </a:endParaRPr>
          </a:p>
          <a:p>
            <a:pPr marL="396875" indent="-396875">
              <a:buNone/>
            </a:pPr>
            <a:endParaRPr lang="en-US" sz="1400" b="1" dirty="0">
              <a:latin typeface="Arial" pitchFamily="34" charset="0"/>
              <a:cs typeface="Arial" pitchFamily="34" charset="0"/>
            </a:endParaRPr>
          </a:p>
          <a:p>
            <a:pPr marL="403225">
              <a:buAutoNum type="arabicPeriod" startAt="2"/>
            </a:pPr>
            <a:r>
              <a:rPr lang="en-US" sz="1400" b="1" dirty="0">
                <a:latin typeface="Arial" pitchFamily="34" charset="0"/>
                <a:cs typeface="Arial" pitchFamily="34" charset="0"/>
              </a:rPr>
              <a:t>If you act and </a:t>
            </a:r>
            <a:r>
              <a:rPr lang="en-US" sz="1400" b="1" dirty="0">
                <a:solidFill>
                  <a:srgbClr val="0000FF"/>
                </a:solidFill>
                <a:latin typeface="Arial" pitchFamily="34" charset="0"/>
                <a:cs typeface="Arial" pitchFamily="34" charset="0"/>
              </a:rPr>
              <a:t>[Official Y]</a:t>
            </a:r>
            <a:r>
              <a:rPr lang="en-US" sz="1400" b="1" dirty="0">
                <a:latin typeface="Arial" pitchFamily="34" charset="0"/>
                <a:cs typeface="Arial" pitchFamily="34" charset="0"/>
              </a:rPr>
              <a:t> is on the </a:t>
            </a:r>
            <a:r>
              <a:rPr lang="en-US" sz="1400" b="1" u="sng" dirty="0">
                <a:solidFill>
                  <a:srgbClr val="FF0000"/>
                </a:solidFill>
                <a:latin typeface="Arial" pitchFamily="34" charset="0"/>
                <a:cs typeface="Arial" pitchFamily="34" charset="0"/>
              </a:rPr>
              <a:t>long</a:t>
            </a:r>
            <a:r>
              <a:rPr lang="en-US" sz="1400" b="1" dirty="0">
                <a:latin typeface="Arial" pitchFamily="34" charset="0"/>
                <a:cs typeface="Arial" pitchFamily="34" charset="0"/>
              </a:rPr>
              <a:t> list of individuals your subordinate has a </a:t>
            </a:r>
            <a:r>
              <a:rPr lang="en-US" sz="1400" b="1" u="sng" dirty="0">
                <a:solidFill>
                  <a:srgbClr val="FF0000"/>
                </a:solidFill>
                <a:latin typeface="Arial" pitchFamily="34" charset="0"/>
                <a:cs typeface="Arial" pitchFamily="34" charset="0"/>
              </a:rPr>
              <a:t>right </a:t>
            </a:r>
            <a:r>
              <a:rPr lang="en-US" sz="1400" b="1" dirty="0">
                <a:latin typeface="Arial" pitchFamily="34" charset="0"/>
                <a:cs typeface="Arial" pitchFamily="34" charset="0"/>
              </a:rPr>
              <a:t>to communicate with, then you are likely committing Whistleblower Reprisal.    </a:t>
            </a:r>
            <a:endParaRPr lang="en-US" sz="1400" dirty="0">
              <a:latin typeface="Arial" pitchFamily="34" charset="0"/>
              <a:cs typeface="Arial" pitchFamily="34" charset="0"/>
            </a:endParaRPr>
          </a:p>
          <a:p>
            <a:pPr marL="396875" lvl="1" indent="-396875">
              <a:buFont typeface="+mj-lt"/>
              <a:buAutoNum type="alphaLcParenR"/>
            </a:pPr>
            <a:endParaRPr lang="en-US" sz="1200" b="1" dirty="0">
              <a:latin typeface="Arial" pitchFamily="34" charset="0"/>
              <a:cs typeface="Arial" pitchFamily="34" charset="0"/>
            </a:endParaRPr>
          </a:p>
          <a:p>
            <a:pPr marL="396875" lvl="1" indent="-396875">
              <a:buFont typeface="+mj-lt"/>
              <a:buAutoNum type="alphaLcParenR"/>
            </a:pPr>
            <a:endParaRPr lang="en-US" sz="1200" b="1" dirty="0">
              <a:latin typeface="Arial" pitchFamily="34" charset="0"/>
              <a:cs typeface="Arial" pitchFamily="34" charset="0"/>
            </a:endParaRPr>
          </a:p>
          <a:p>
            <a:pPr marL="396875" lvl="1" indent="-396875">
              <a:buFont typeface="+mj-lt"/>
              <a:buAutoNum type="alphaLcParenR"/>
            </a:pPr>
            <a:endParaRPr lang="en-US" sz="1200" b="1" dirty="0">
              <a:latin typeface="Arial" pitchFamily="34" charset="0"/>
              <a:cs typeface="Arial" pitchFamily="34" charset="0"/>
            </a:endParaRPr>
          </a:p>
          <a:p>
            <a:pPr marL="396875" lvl="1" indent="-396875">
              <a:buFont typeface="+mj-lt"/>
              <a:buAutoNum type="alphaLcParenR"/>
            </a:pPr>
            <a:endParaRPr lang="en-US" sz="1200" b="1" dirty="0">
              <a:latin typeface="Arial" pitchFamily="34" charset="0"/>
              <a:cs typeface="Arial" pitchFamily="34" charset="0"/>
            </a:endParaRPr>
          </a:p>
        </p:txBody>
      </p:sp>
      <p:sp>
        <p:nvSpPr>
          <p:cNvPr id="4" name="Title 1"/>
          <p:cNvSpPr txBox="1">
            <a:spLocks/>
          </p:cNvSpPr>
          <p:nvPr/>
        </p:nvSpPr>
        <p:spPr>
          <a:xfrm>
            <a:off x="769528" y="248597"/>
            <a:ext cx="710565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ct val="10000"/>
              </a:spcBef>
              <a:buClr>
                <a:schemeClr val="tx1"/>
              </a:buClr>
              <a:defRPr/>
            </a:pP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Whistleblower Reprisal*</a:t>
            </a:r>
            <a:br>
              <a:rPr lang="en-US" sz="2800" dirty="0">
                <a:solidFill>
                  <a:srgbClr val="002060"/>
                </a:solidFill>
                <a:effectLst>
                  <a:outerShdw blurRad="38100" dist="38100" dir="2700000" algn="tl">
                    <a:srgbClr val="000000">
                      <a:alpha val="43137"/>
                    </a:srgbClr>
                  </a:outerShdw>
                </a:effectLst>
                <a:latin typeface="Arial" pitchFamily="34" charset="0"/>
                <a:cs typeface="Arial" pitchFamily="34" charset="0"/>
              </a:rPr>
            </a:br>
            <a:endParaRPr lang="en-US" sz="10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Rectangle 4"/>
          <p:cNvSpPr/>
          <p:nvPr/>
        </p:nvSpPr>
        <p:spPr>
          <a:xfrm>
            <a:off x="1279825" y="1959132"/>
            <a:ext cx="6595353" cy="116922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7475" lvl="1">
              <a:buNone/>
            </a:pPr>
            <a:r>
              <a:rPr lang="en-US" b="1" dirty="0">
                <a:solidFill>
                  <a:schemeClr val="tx1"/>
                </a:solidFill>
                <a:latin typeface="Arial" pitchFamily="34" charset="0"/>
                <a:cs typeface="Arial" pitchFamily="34" charset="0"/>
              </a:rPr>
              <a:t>“I want to </a:t>
            </a:r>
            <a:r>
              <a:rPr lang="en-US" b="1" dirty="0">
                <a:solidFill>
                  <a:srgbClr val="0000FF"/>
                </a:solidFill>
                <a:latin typeface="Arial" pitchFamily="34" charset="0"/>
                <a:cs typeface="Arial" pitchFamily="34" charset="0"/>
              </a:rPr>
              <a:t>[do something unfavorable / withhold something favorable] </a:t>
            </a:r>
            <a:r>
              <a:rPr lang="en-US" b="1" dirty="0">
                <a:solidFill>
                  <a:schemeClr val="tx1"/>
                </a:solidFill>
                <a:latin typeface="Arial" pitchFamily="34" charset="0"/>
                <a:cs typeface="Arial" pitchFamily="34" charset="0"/>
              </a:rPr>
              <a:t>with</a:t>
            </a:r>
            <a:r>
              <a:rPr lang="en-US" b="1" dirty="0">
                <a:solidFill>
                  <a:srgbClr val="0000FF"/>
                </a:solidFill>
                <a:latin typeface="Arial" pitchFamily="34" charset="0"/>
                <a:cs typeface="Arial" pitchFamily="34" charset="0"/>
              </a:rPr>
              <a:t> [Subordinate X] </a:t>
            </a:r>
            <a:r>
              <a:rPr lang="en-US" b="1" dirty="0">
                <a:solidFill>
                  <a:schemeClr val="tx1"/>
                </a:solidFill>
                <a:latin typeface="Arial" pitchFamily="34" charset="0"/>
                <a:cs typeface="Arial" pitchFamily="34" charset="0"/>
              </a:rPr>
              <a:t>because they were disloyal and went behind my back by having a conversation with </a:t>
            </a:r>
            <a:r>
              <a:rPr lang="en-US" b="1" dirty="0">
                <a:solidFill>
                  <a:srgbClr val="0000FF"/>
                </a:solidFill>
                <a:latin typeface="Arial" pitchFamily="34" charset="0"/>
                <a:cs typeface="Arial" pitchFamily="34" charset="0"/>
              </a:rPr>
              <a:t>[Official Y]</a:t>
            </a:r>
            <a:r>
              <a:rPr lang="en-US" b="1" dirty="0">
                <a:solidFill>
                  <a:schemeClr val="tx1"/>
                </a:solidFill>
                <a:latin typeface="Arial" pitchFamily="34" charset="0"/>
                <a:cs typeface="Arial" pitchFamily="34" charset="0"/>
              </a:rPr>
              <a:t>.”</a:t>
            </a:r>
          </a:p>
        </p:txBody>
      </p:sp>
      <p:sp>
        <p:nvSpPr>
          <p:cNvPr id="6" name="TextBox 5"/>
          <p:cNvSpPr txBox="1"/>
          <p:nvPr/>
        </p:nvSpPr>
        <p:spPr>
          <a:xfrm>
            <a:off x="1818712" y="3264141"/>
            <a:ext cx="5370381" cy="1323439"/>
          </a:xfrm>
          <a:prstGeom prst="rect">
            <a:avLst/>
          </a:prstGeom>
          <a:noFill/>
        </p:spPr>
        <p:txBody>
          <a:bodyPr wrap="none" rtlCol="0">
            <a:spAutoFit/>
          </a:bodyPr>
          <a:lstStyle/>
          <a:p>
            <a:pPr algn="ctr"/>
            <a:r>
              <a:rPr lang="en-US" sz="4000" b="1" u="sng" dirty="0">
                <a:solidFill>
                  <a:srgbClr val="FF0000"/>
                </a:solidFill>
                <a:latin typeface="Arial" panose="020B0604020202020204" pitchFamily="34" charset="0"/>
                <a:cs typeface="Arial" panose="020B0604020202020204" pitchFamily="34" charset="0"/>
              </a:rPr>
              <a:t>Stop!</a:t>
            </a:r>
          </a:p>
          <a:p>
            <a:pPr algn="ctr"/>
            <a:r>
              <a:rPr lang="en-US" sz="4000" b="1" u="sng" dirty="0">
                <a:solidFill>
                  <a:srgbClr val="FF0000"/>
                </a:solidFill>
                <a:latin typeface="Arial" panose="020B0604020202020204" pitchFamily="34" charset="0"/>
                <a:cs typeface="Arial" panose="020B0604020202020204" pitchFamily="34" charset="0"/>
              </a:rPr>
              <a:t>Think before you act!</a:t>
            </a:r>
          </a:p>
        </p:txBody>
      </p:sp>
      <p:sp>
        <p:nvSpPr>
          <p:cNvPr id="8" name="TextBox 7"/>
          <p:cNvSpPr txBox="1"/>
          <p:nvPr/>
        </p:nvSpPr>
        <p:spPr>
          <a:xfrm>
            <a:off x="989085" y="5827348"/>
            <a:ext cx="7561812"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*This is a highly simplified discussion of a complex topic that is governed by a wide range of statutes and policies.  </a:t>
            </a:r>
            <a:r>
              <a:rPr lang="en-US" sz="1000" u="sng" dirty="0">
                <a:solidFill>
                  <a:srgbClr val="FF0000"/>
                </a:solidFill>
                <a:latin typeface="Arial" panose="020B0604020202020204" pitchFamily="34" charset="0"/>
                <a:cs typeface="Arial" panose="020B0604020202020204" pitchFamily="34" charset="0"/>
              </a:rPr>
              <a:t>DO NOT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use this slide as a legal/regulatory/policy reference.</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0786139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3175"/>
            <a:ext cx="9144000" cy="992660"/>
          </a:xfrm>
        </p:spPr>
        <p:txBody>
          <a:bodyPr>
            <a:normAutofit/>
          </a:bodyPr>
          <a:lstStyle/>
          <a:p>
            <a:r>
              <a:rPr lang="en-US" sz="2800" b="1" dirty="0">
                <a:solidFill>
                  <a:srgbClr val="002060"/>
                </a:solidFill>
                <a:effectLst>
                  <a:outerShdw blurRad="38100" dist="38100" dir="2700000" algn="tl">
                    <a:srgbClr val="000000">
                      <a:alpha val="43137"/>
                    </a:srgbClr>
                  </a:outerShdw>
                </a:effectLst>
                <a:latin typeface="Arial"/>
                <a:cs typeface="Arial"/>
              </a:rPr>
              <a:t>Situation 2: Involvement with a </a:t>
            </a:r>
            <a:b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rgbClr val="002060"/>
                </a:solidFill>
                <a:effectLst>
                  <a:outerShdw blurRad="38100" dist="38100" dir="2700000" algn="tl">
                    <a:srgbClr val="000000">
                      <a:alpha val="43137"/>
                    </a:srgbClr>
                  </a:outerShdw>
                </a:effectLst>
                <a:latin typeface="Arial"/>
                <a:cs typeface="Arial"/>
              </a:rPr>
              <a:t>Non-Federal Entity (NFE)</a:t>
            </a:r>
          </a:p>
        </p:txBody>
      </p:sp>
      <p:sp>
        <p:nvSpPr>
          <p:cNvPr id="3" name="Content Placeholder 2"/>
          <p:cNvSpPr>
            <a:spLocks noGrp="1"/>
          </p:cNvSpPr>
          <p:nvPr>
            <p:ph idx="1"/>
          </p:nvPr>
        </p:nvSpPr>
        <p:spPr>
          <a:xfrm>
            <a:off x="523875" y="1393798"/>
            <a:ext cx="8181976" cy="4422386"/>
          </a:xfrm>
        </p:spPr>
        <p:txBody>
          <a:bodyPr vert="horz" lIns="91440" tIns="45720" rIns="91440" bIns="45720" rtlCol="0" anchor="t">
            <a:noAutofit/>
          </a:bodyPr>
          <a:lstStyle/>
          <a:p>
            <a:pPr marL="0" indent="0">
              <a:buNone/>
            </a:pPr>
            <a:r>
              <a:rPr lang="en-US" sz="1400" b="1" dirty="0">
                <a:latin typeface="Arial"/>
                <a:cs typeface="Arial"/>
              </a:rPr>
              <a:t>An SO asked their staff to review an email titled, “End of Year Business,” which they intend to send via official email account. In this email,</a:t>
            </a:r>
            <a:r>
              <a:rPr lang="en-US" sz="1400" b="1" dirty="0">
                <a:solidFill>
                  <a:srgbClr val="0000FF"/>
                </a:solidFill>
                <a:latin typeface="Arial"/>
                <a:cs typeface="Arial"/>
              </a:rPr>
              <a:t> </a:t>
            </a:r>
            <a:r>
              <a:rPr lang="en-US" sz="1400" b="1" dirty="0">
                <a:latin typeface="Arial"/>
                <a:cs typeface="Arial"/>
              </a:rPr>
              <a:t>the SO discusses a variety topics, and near the end of the email the SO mentions the local contributions made by the Association of Community Members Supporting the Army (ACMSA*). The email states, “The impact of ACMSA on our local military community is undeniable. In the past year, the local chapter of ACMSA provided 70 local Army families with $25,000 in emergency assistance. Their national organization has tirelessly advocated for better military pay and benefits. I believe that part of being a professional is giving back to the community. Giving to organizations like ACMSA is a great place to start.” At the conclusion of the email, SO mentions accepting an invitation to be the keynote speaker at ACMSA’s upcoming Valentine’s Day Dinner &amp; Silent Auction and then says, “I look forward to shaking your hand in the reception line for this worthy event.” At the bottom of the email, there is a hyperlink to the ACMSA membership webpage and the</a:t>
            </a:r>
            <a:r>
              <a:rPr lang="en-US" sz="1400" b="1" dirty="0">
                <a:solidFill>
                  <a:srgbClr val="0000CC"/>
                </a:solidFill>
                <a:latin typeface="Arial"/>
                <a:cs typeface="Arial"/>
              </a:rPr>
              <a:t> </a:t>
            </a:r>
            <a:r>
              <a:rPr lang="en-US" sz="1400" b="1" dirty="0">
                <a:latin typeface="Arial"/>
                <a:cs typeface="Arial"/>
              </a:rPr>
              <a:t>email address of the local ACMSA membership/fundraising coordinator. When the XO clicks the hyperlink, he sees a picture of the SO in their Army uniform followed by their official rank, name, and current DOD position (under the SO’s name was their official email address). In addition to this information, the webpage also references the SO as the ACMSA state membership drive co-chairman.</a:t>
            </a:r>
          </a:p>
          <a:p>
            <a:pPr marL="0" indent="0">
              <a:buNone/>
            </a:pPr>
            <a:r>
              <a:rPr lang="en-US" sz="1400" b="1" u="sng" dirty="0">
                <a:latin typeface="Arial" pitchFamily="34" charset="0"/>
                <a:cs typeface="Arial" pitchFamily="34" charset="0"/>
              </a:rPr>
              <a:t>Please Discuss</a:t>
            </a:r>
            <a:r>
              <a:rPr lang="en-US" sz="1400" b="1" dirty="0">
                <a:latin typeface="Arial" pitchFamily="34" charset="0"/>
                <a:cs typeface="Arial" pitchFamily="34" charset="0"/>
              </a:rPr>
              <a:t>: Is this draft email appropriate and compliant with all relevant statutes/DODIs and ARs? </a:t>
            </a:r>
          </a:p>
          <a:p>
            <a:pPr>
              <a:buNone/>
            </a:pPr>
            <a:endParaRPr lang="en-US" sz="1600" dirty="0">
              <a:latin typeface="Arial" pitchFamily="34" charset="0"/>
              <a:cs typeface="Arial" pitchFamily="34" charset="0"/>
            </a:endParaRPr>
          </a:p>
          <a:p>
            <a:pPr>
              <a:buNone/>
            </a:pPr>
            <a:endParaRPr lang="en-US" sz="1600" dirty="0">
              <a:latin typeface="Arial" pitchFamily="34" charset="0"/>
              <a:cs typeface="Arial" pitchFamily="34" charset="0"/>
            </a:endParaRPr>
          </a:p>
        </p:txBody>
      </p:sp>
      <p:sp>
        <p:nvSpPr>
          <p:cNvPr id="4" name="TextBox 3"/>
          <p:cNvSpPr txBox="1"/>
          <p:nvPr/>
        </p:nvSpPr>
        <p:spPr>
          <a:xfrm>
            <a:off x="1205636" y="5717227"/>
            <a:ext cx="7045518" cy="600164"/>
          </a:xfrm>
          <a:prstGeom prst="rect">
            <a:avLst/>
          </a:prstGeom>
          <a:noFill/>
        </p:spPr>
        <p:txBody>
          <a:bodyPr wrap="none" rtlCol="0">
            <a:spAutoFit/>
          </a:bodyPr>
          <a:lstStyle/>
          <a:p>
            <a:endParaRPr lang="en-US" sz="1050" dirty="0">
              <a:latin typeface="Arial" pitchFamily="34" charset="0"/>
              <a:cs typeface="Arial" pitchFamily="34" charset="0"/>
            </a:endParaRPr>
          </a:p>
          <a:p>
            <a:r>
              <a:rPr lang="en-US" sz="1050" dirty="0">
                <a:latin typeface="Arial" pitchFamily="34" charset="0"/>
                <a:cs typeface="Arial" pitchFamily="34" charset="0"/>
              </a:rPr>
              <a:t>*   A fictional organization aimed at advocating (not an advocating lobbyist) to Congress for various military causes</a:t>
            </a:r>
            <a:r>
              <a:rPr lang="en-US" sz="1200" dirty="0">
                <a:latin typeface="Arial" pitchFamily="34" charset="0"/>
                <a:cs typeface="Arial" pitchFamily="34" charset="0"/>
              </a:rPr>
              <a:t>.</a:t>
            </a:r>
          </a:p>
          <a:p>
            <a:r>
              <a:rPr lang="en-US" sz="1050" dirty="0">
                <a:latin typeface="Arial" pitchFamily="34" charset="0"/>
                <a:cs typeface="Arial" pitchFamily="34" charset="0"/>
              </a:rPr>
              <a:t>.</a:t>
            </a:r>
          </a:p>
        </p:txBody>
      </p:sp>
      <p:sp>
        <p:nvSpPr>
          <p:cNvPr id="5" name="Footer Placeholder 4"/>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743" y="423617"/>
            <a:ext cx="7258050" cy="691905"/>
          </a:xfrm>
        </p:spPr>
        <p:txBody>
          <a:bodyPr>
            <a:noAutofit/>
          </a:bodyPr>
          <a:lstStyle/>
          <a:p>
            <a:r>
              <a:rPr lang="en-US" sz="2800" b="1" dirty="0">
                <a:solidFill>
                  <a:srgbClr val="002060"/>
                </a:solidFill>
                <a:effectLst>
                  <a:outerShdw blurRad="38100" dist="38100" dir="2700000" algn="tl">
                    <a:srgbClr val="000000">
                      <a:alpha val="43137"/>
                    </a:srgbClr>
                  </a:outerShdw>
                </a:effectLst>
                <a:latin typeface="Arial"/>
                <a:cs typeface="Arial"/>
              </a:rPr>
              <a:t>NFE Involvement Scenario </a:t>
            </a:r>
            <a:b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rgbClr val="002060"/>
                </a:solidFill>
                <a:effectLst>
                  <a:outerShdw blurRad="38100" dist="38100" dir="2700000" algn="tl">
                    <a:srgbClr val="000000">
                      <a:alpha val="43137"/>
                    </a:srgbClr>
                  </a:outerShdw>
                </a:effectLst>
                <a:latin typeface="Arial"/>
                <a:cs typeface="Arial"/>
              </a:rPr>
              <a:t>Discussion (1 of 2)</a:t>
            </a:r>
          </a:p>
        </p:txBody>
      </p:sp>
      <p:sp>
        <p:nvSpPr>
          <p:cNvPr id="3" name="Content Placeholder 2"/>
          <p:cNvSpPr>
            <a:spLocks noGrp="1"/>
          </p:cNvSpPr>
          <p:nvPr>
            <p:ph idx="1"/>
          </p:nvPr>
        </p:nvSpPr>
        <p:spPr>
          <a:xfrm>
            <a:off x="228334" y="1314151"/>
            <a:ext cx="8709286" cy="4531873"/>
          </a:xfrm>
        </p:spPr>
        <p:txBody>
          <a:bodyPr>
            <a:noAutofit/>
          </a:bodyPr>
          <a:lstStyle/>
          <a:p>
            <a:pPr>
              <a:lnSpc>
                <a:spcPts val="1400"/>
              </a:lnSpc>
              <a:spcBef>
                <a:spcPts val="0"/>
              </a:spcBef>
              <a:buFont typeface="+mj-lt"/>
              <a:buAutoNum type="arabicPeriod"/>
            </a:pPr>
            <a:r>
              <a:rPr lang="en-US" sz="1600" dirty="0">
                <a:latin typeface="Arial" pitchFamily="34" charset="0"/>
                <a:cs typeface="Arial" pitchFamily="34" charset="0"/>
              </a:rPr>
              <a:t>Does this email “cross the line” and endorse an NFE?  </a:t>
            </a:r>
          </a:p>
          <a:p>
            <a:pPr>
              <a:lnSpc>
                <a:spcPts val="1800"/>
              </a:lnSpc>
              <a:spcBef>
                <a:spcPts val="0"/>
              </a:spcBef>
              <a:buNone/>
            </a:pPr>
            <a:r>
              <a:rPr lang="en-US" sz="1600" dirty="0">
                <a:latin typeface="Arial" pitchFamily="34" charset="0"/>
                <a:cs typeface="Arial" pitchFamily="34" charset="0"/>
              </a:rPr>
              <a:t>	</a:t>
            </a:r>
            <a:r>
              <a:rPr lang="en-US" sz="1600" b="1" dirty="0">
                <a:solidFill>
                  <a:srgbClr val="006600"/>
                </a:solidFill>
                <a:latin typeface="Arial" pitchFamily="34" charset="0"/>
                <a:cs typeface="Arial" pitchFamily="34" charset="0"/>
              </a:rPr>
              <a:t>Yes.</a:t>
            </a:r>
            <a:r>
              <a:rPr lang="en-US" sz="1600" dirty="0">
                <a:solidFill>
                  <a:srgbClr val="006600"/>
                </a:solidFill>
                <a:latin typeface="Arial" pitchFamily="34" charset="0"/>
                <a:cs typeface="Arial" pitchFamily="34" charset="0"/>
              </a:rPr>
              <a:t> </a:t>
            </a:r>
            <a:r>
              <a:rPr lang="en-US" sz="1600" dirty="0">
                <a:solidFill>
                  <a:srgbClr val="0000CC"/>
                </a:solidFill>
                <a:latin typeface="Arial" pitchFamily="34" charset="0"/>
                <a:cs typeface="Arial" pitchFamily="34" charset="0"/>
              </a:rPr>
              <a:t>Although SO doesn’t say it outright, it is clear that the SO is encouraging membership and or donations to ACMSA.* The SO, in his/her official capacity, is </a:t>
            </a:r>
            <a:r>
              <a:rPr lang="en-US" sz="1600" b="1" dirty="0">
                <a:solidFill>
                  <a:srgbClr val="0000CC"/>
                </a:solidFill>
                <a:latin typeface="Arial" pitchFamily="34" charset="0"/>
                <a:cs typeface="Arial" pitchFamily="34" charset="0"/>
              </a:rPr>
              <a:t>prohibited</a:t>
            </a:r>
            <a:r>
              <a:rPr lang="en-US" sz="1600" dirty="0">
                <a:solidFill>
                  <a:srgbClr val="0000CC"/>
                </a:solidFill>
                <a:latin typeface="Arial" pitchFamily="34" charset="0"/>
                <a:cs typeface="Arial" pitchFamily="34" charset="0"/>
              </a:rPr>
              <a:t> from encouraging his/her subordinates to join a specific NFE (JER/DOD 5500.07-R, par. 3-209). In addition, the SO should </a:t>
            </a:r>
            <a:r>
              <a:rPr lang="en-US" sz="1600" b="1" dirty="0">
                <a:solidFill>
                  <a:srgbClr val="FF0000"/>
                </a:solidFill>
                <a:latin typeface="Arial" pitchFamily="34" charset="0"/>
                <a:cs typeface="Arial" pitchFamily="34" charset="0"/>
              </a:rPr>
              <a:t>not</a:t>
            </a:r>
            <a:r>
              <a:rPr lang="en-US" sz="1600" dirty="0">
                <a:solidFill>
                  <a:srgbClr val="0000CC"/>
                </a:solidFill>
                <a:latin typeface="Arial" pitchFamily="34" charset="0"/>
                <a:cs typeface="Arial" pitchFamily="34" charset="0"/>
              </a:rPr>
              <a:t> have included the email for the local ACMSA membership/fundraising coordinator (5 CFR 2635.101(b)(8)).  </a:t>
            </a:r>
          </a:p>
          <a:p>
            <a:pPr>
              <a:lnSpc>
                <a:spcPts val="1400"/>
              </a:lnSpc>
              <a:spcBef>
                <a:spcPts val="0"/>
              </a:spcBef>
              <a:buNone/>
            </a:pPr>
            <a:endParaRPr lang="en-US" sz="1600" dirty="0">
              <a:latin typeface="Arial" pitchFamily="34" charset="0"/>
              <a:cs typeface="Arial" pitchFamily="34" charset="0"/>
            </a:endParaRPr>
          </a:p>
          <a:p>
            <a:pPr>
              <a:lnSpc>
                <a:spcPts val="1400"/>
              </a:lnSpc>
              <a:spcBef>
                <a:spcPts val="0"/>
              </a:spcBef>
              <a:buAutoNum type="arabicPeriod" startAt="2"/>
            </a:pPr>
            <a:r>
              <a:rPr lang="en-US" sz="1600" dirty="0">
                <a:latin typeface="Arial" pitchFamily="34" charset="0"/>
                <a:cs typeface="Arial" pitchFamily="34" charset="0"/>
              </a:rPr>
              <a:t>Is it okay for an SO to encourage subordinates to became members in an NFE? </a:t>
            </a:r>
          </a:p>
          <a:p>
            <a:pPr>
              <a:lnSpc>
                <a:spcPts val="1800"/>
              </a:lnSpc>
              <a:spcBef>
                <a:spcPts val="0"/>
              </a:spcBef>
              <a:buNone/>
            </a:pPr>
            <a:r>
              <a:rPr lang="en-US" sz="1600" b="1" dirty="0">
                <a:solidFill>
                  <a:srgbClr val="FF0000"/>
                </a:solidFill>
                <a:latin typeface="Arial" pitchFamily="34" charset="0"/>
                <a:cs typeface="Arial" pitchFamily="34" charset="0"/>
              </a:rPr>
              <a:t>	No. </a:t>
            </a:r>
            <a:r>
              <a:rPr lang="en-US" sz="1600" dirty="0">
                <a:solidFill>
                  <a:srgbClr val="0000CC"/>
                </a:solidFill>
                <a:latin typeface="Arial" pitchFamily="34" charset="0"/>
                <a:cs typeface="Arial" pitchFamily="34" charset="0"/>
              </a:rPr>
              <a:t>An SO is free to encourage NFE membership/fundraising in his/her </a:t>
            </a:r>
            <a:r>
              <a:rPr lang="en-US" sz="1600" b="1" dirty="0">
                <a:solidFill>
                  <a:srgbClr val="0000CC"/>
                </a:solidFill>
                <a:latin typeface="Arial" pitchFamily="34" charset="0"/>
                <a:cs typeface="Arial" pitchFamily="34" charset="0"/>
              </a:rPr>
              <a:t>personal</a:t>
            </a:r>
            <a:r>
              <a:rPr lang="en-US" sz="1600" dirty="0">
                <a:solidFill>
                  <a:srgbClr val="0000CC"/>
                </a:solidFill>
                <a:latin typeface="Arial" pitchFamily="34" charset="0"/>
                <a:cs typeface="Arial" pitchFamily="34" charset="0"/>
              </a:rPr>
              <a:t> capacity to his/her friends but </a:t>
            </a:r>
            <a:r>
              <a:rPr lang="en-US" sz="1600" b="1" dirty="0">
                <a:solidFill>
                  <a:srgbClr val="FF0000"/>
                </a:solidFill>
                <a:latin typeface="Arial" pitchFamily="34" charset="0"/>
                <a:cs typeface="Arial" pitchFamily="34" charset="0"/>
              </a:rPr>
              <a:t>not </a:t>
            </a:r>
            <a:r>
              <a:rPr lang="en-US" sz="1600" dirty="0">
                <a:solidFill>
                  <a:srgbClr val="0000CC"/>
                </a:solidFill>
                <a:latin typeface="Arial" pitchFamily="34" charset="0"/>
                <a:cs typeface="Arial" pitchFamily="34" charset="0"/>
              </a:rPr>
              <a:t>subordinates (see 5 CFR 2635.702(a)-(b)). Even if the SO had only addressed his/her personal friends in the message, it would </a:t>
            </a:r>
            <a:r>
              <a:rPr lang="en-US" sz="1600" b="1" dirty="0">
                <a:solidFill>
                  <a:srgbClr val="FF0000"/>
                </a:solidFill>
                <a:latin typeface="Arial" pitchFamily="34" charset="0"/>
                <a:cs typeface="Arial" pitchFamily="34" charset="0"/>
              </a:rPr>
              <a:t>not</a:t>
            </a:r>
            <a:r>
              <a:rPr lang="en-US" sz="1600" dirty="0">
                <a:solidFill>
                  <a:srgbClr val="0000CC"/>
                </a:solidFill>
                <a:latin typeface="Arial" pitchFamily="34" charset="0"/>
                <a:cs typeface="Arial" pitchFamily="34" charset="0"/>
              </a:rPr>
              <a:t> be appropriate to send the email via a Government email account. </a:t>
            </a:r>
          </a:p>
          <a:p>
            <a:pPr>
              <a:lnSpc>
                <a:spcPts val="1800"/>
              </a:lnSpc>
              <a:spcBef>
                <a:spcPts val="0"/>
              </a:spcBef>
              <a:buNone/>
            </a:pPr>
            <a:endParaRPr lang="en-US" sz="1600" dirty="0">
              <a:latin typeface="Arial" pitchFamily="34" charset="0"/>
              <a:cs typeface="Arial" pitchFamily="34" charset="0"/>
            </a:endParaRPr>
          </a:p>
          <a:p>
            <a:pPr>
              <a:lnSpc>
                <a:spcPts val="1400"/>
              </a:lnSpc>
              <a:spcBef>
                <a:spcPts val="0"/>
              </a:spcBef>
              <a:buAutoNum type="arabicPeriod" startAt="3"/>
            </a:pPr>
            <a:r>
              <a:rPr lang="en-US" sz="1600" dirty="0">
                <a:latin typeface="Arial" pitchFamily="34" charset="0"/>
                <a:cs typeface="Arial" pitchFamily="34" charset="0"/>
              </a:rPr>
              <a:t>Is it appropriate for the SO to greet attendees as they arrive at the ACMSA* Dinner?  </a:t>
            </a:r>
          </a:p>
          <a:p>
            <a:pPr>
              <a:lnSpc>
                <a:spcPts val="1800"/>
              </a:lnSpc>
              <a:spcBef>
                <a:spcPts val="0"/>
              </a:spcBef>
              <a:buNone/>
            </a:pPr>
            <a:r>
              <a:rPr lang="en-US" sz="1600" dirty="0">
                <a:latin typeface="Arial" pitchFamily="34" charset="0"/>
                <a:cs typeface="Arial" pitchFamily="34" charset="0"/>
              </a:rPr>
              <a:t>	</a:t>
            </a:r>
            <a:r>
              <a:rPr lang="en-US" sz="1600" b="1" dirty="0">
                <a:solidFill>
                  <a:srgbClr val="FF0000"/>
                </a:solidFill>
                <a:latin typeface="Arial" pitchFamily="34" charset="0"/>
                <a:cs typeface="Arial" pitchFamily="34" charset="0"/>
              </a:rPr>
              <a:t>No.</a:t>
            </a:r>
            <a:r>
              <a:rPr lang="en-US" sz="1600" dirty="0">
                <a:solidFill>
                  <a:srgbClr val="FF0000"/>
                </a:solidFill>
                <a:latin typeface="Arial" pitchFamily="34" charset="0"/>
                <a:cs typeface="Arial" pitchFamily="34" charset="0"/>
              </a:rPr>
              <a:t> </a:t>
            </a:r>
            <a:r>
              <a:rPr lang="en-US" sz="1600" dirty="0">
                <a:solidFill>
                  <a:srgbClr val="0000CC"/>
                </a:solidFill>
                <a:latin typeface="Arial" pitchFamily="34" charset="0"/>
                <a:cs typeface="Arial" pitchFamily="34" charset="0"/>
              </a:rPr>
              <a:t>Having the SO greet individuals as they arrive at an NFE event, (e.g., “stand in the reception line”) which involves fundraising, gives the appearance that ACMSA is using the SO as a “draw” to the fundraising event, which is prohibited by ethics rules (5 CFR 2635.808 and JER 3-210).     </a:t>
            </a:r>
          </a:p>
          <a:p>
            <a:pPr>
              <a:lnSpc>
                <a:spcPts val="1400"/>
              </a:lnSpc>
              <a:spcBef>
                <a:spcPts val="0"/>
              </a:spcBef>
              <a:buNone/>
            </a:pPr>
            <a:endParaRPr lang="en-US" sz="1600" dirty="0">
              <a:solidFill>
                <a:srgbClr val="FF0000"/>
              </a:solidFill>
              <a:latin typeface="Arial" pitchFamily="34" charset="0"/>
              <a:cs typeface="Arial" pitchFamily="34" charset="0"/>
            </a:endParaRPr>
          </a:p>
          <a:p>
            <a:pPr>
              <a:lnSpc>
                <a:spcPts val="1400"/>
              </a:lnSpc>
              <a:buFont typeface="+mj-lt"/>
              <a:buAutoNum type="arabicPeriod"/>
            </a:pPr>
            <a:endParaRPr lang="en-US" sz="1600" dirty="0">
              <a:solidFill>
                <a:srgbClr val="FF0000"/>
              </a:solidFill>
              <a:latin typeface="Arial" pitchFamily="34" charset="0"/>
              <a:cs typeface="Arial" pitchFamily="34" charset="0"/>
            </a:endParaRPr>
          </a:p>
          <a:p>
            <a:pPr>
              <a:lnSpc>
                <a:spcPts val="1400"/>
              </a:lnSpc>
              <a:buNone/>
            </a:pPr>
            <a:endParaRPr lang="en-US" sz="1600" dirty="0">
              <a:latin typeface="Arial" pitchFamily="34" charset="0"/>
              <a:cs typeface="Arial" pitchFamily="34" charset="0"/>
            </a:endParaRPr>
          </a:p>
          <a:p>
            <a:pPr>
              <a:lnSpc>
                <a:spcPts val="1400"/>
              </a:lnSpc>
              <a:buNone/>
            </a:pPr>
            <a:endParaRPr lang="en-US" sz="1600" dirty="0">
              <a:latin typeface="Arial" pitchFamily="34" charset="0"/>
              <a:cs typeface="Arial" pitchFamily="34" charset="0"/>
            </a:endParaRPr>
          </a:p>
        </p:txBody>
      </p:sp>
      <p:sp>
        <p:nvSpPr>
          <p:cNvPr id="4" name="TextBox 3"/>
          <p:cNvSpPr txBox="1"/>
          <p:nvPr/>
        </p:nvSpPr>
        <p:spPr>
          <a:xfrm>
            <a:off x="1499348" y="5846024"/>
            <a:ext cx="6050054" cy="253916"/>
          </a:xfrm>
          <a:prstGeom prst="rect">
            <a:avLst/>
          </a:prstGeom>
          <a:noFill/>
        </p:spPr>
        <p:txBody>
          <a:bodyPr wrap="none" rtlCol="0">
            <a:spAutoFit/>
          </a:bodyPr>
          <a:lstStyle/>
          <a:p>
            <a:r>
              <a:rPr lang="en-US" sz="900" dirty="0">
                <a:latin typeface="Arial" pitchFamily="34" charset="0"/>
                <a:cs typeface="Arial" pitchFamily="34" charset="0"/>
              </a:rPr>
              <a:t>*   A fictional organization aimed at advocating (not an advocating lobbyist) to Congress for various military causes</a:t>
            </a:r>
            <a:r>
              <a:rPr lang="en-US" sz="1050" dirty="0">
                <a:latin typeface="Arial" pitchFamily="34" charset="0"/>
                <a:cs typeface="Arial" pitchFamily="34" charset="0"/>
              </a:rPr>
              <a:t>.</a:t>
            </a:r>
          </a:p>
        </p:txBody>
      </p:sp>
      <p:sp>
        <p:nvSpPr>
          <p:cNvPr id="5" name="Footer Placeholder 4"/>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46" y="1292504"/>
            <a:ext cx="8466083" cy="4531873"/>
          </a:xfrm>
        </p:spPr>
        <p:txBody>
          <a:bodyPr>
            <a:noAutofit/>
          </a:bodyPr>
          <a:lstStyle/>
          <a:p>
            <a:pPr>
              <a:lnSpc>
                <a:spcPts val="1400"/>
              </a:lnSpc>
              <a:spcBef>
                <a:spcPts val="0"/>
              </a:spcBef>
              <a:buAutoNum type="arabicPeriod" startAt="4"/>
            </a:pPr>
            <a:r>
              <a:rPr lang="en-US" sz="1600" dirty="0">
                <a:latin typeface="Arial" pitchFamily="34" charset="0"/>
                <a:cs typeface="Arial" pitchFamily="34" charset="0"/>
              </a:rPr>
              <a:t>Is it appropriate for the SO to give an official speech at the ACMSA* fundraising event?  </a:t>
            </a:r>
          </a:p>
          <a:p>
            <a:pPr>
              <a:spcBef>
                <a:spcPts val="0"/>
              </a:spcBef>
              <a:buNone/>
            </a:pPr>
            <a:r>
              <a:rPr lang="en-US" sz="1600" dirty="0">
                <a:latin typeface="Arial" pitchFamily="34" charset="0"/>
                <a:cs typeface="Arial" pitchFamily="34" charset="0"/>
              </a:rPr>
              <a:t>	</a:t>
            </a:r>
            <a:r>
              <a:rPr lang="en-US" sz="1600" b="1" dirty="0">
                <a:solidFill>
                  <a:srgbClr val="006600"/>
                </a:solidFill>
                <a:latin typeface="Arial" pitchFamily="34" charset="0"/>
                <a:cs typeface="Arial" pitchFamily="34" charset="0"/>
              </a:rPr>
              <a:t>Yes</a:t>
            </a:r>
            <a:r>
              <a:rPr lang="en-US" sz="1600" b="1" dirty="0">
                <a:solidFill>
                  <a:srgbClr val="0000CC"/>
                </a:solidFill>
                <a:latin typeface="Arial" pitchFamily="34" charset="0"/>
                <a:cs typeface="Arial" pitchFamily="34" charset="0"/>
              </a:rPr>
              <a:t>, </a:t>
            </a:r>
            <a:r>
              <a:rPr lang="en-US" sz="1600" b="1" dirty="0">
                <a:solidFill>
                  <a:srgbClr val="FF0000"/>
                </a:solidFill>
                <a:latin typeface="Arial" pitchFamily="34" charset="0"/>
                <a:cs typeface="Arial" pitchFamily="34" charset="0"/>
              </a:rPr>
              <a:t>but with limitations</a:t>
            </a:r>
            <a:r>
              <a:rPr lang="en-US" sz="1600" dirty="0">
                <a:solidFill>
                  <a:srgbClr val="0000CC"/>
                </a:solidFill>
                <a:latin typeface="Arial" pitchFamily="34" charset="0"/>
                <a:cs typeface="Arial" pitchFamily="34" charset="0"/>
              </a:rPr>
              <a:t>. The ethics rules at 5 CFR 2635.808(a)(3) and the JER (DOD 5500.07-R, par. 3-211) allow DOD employees to speak at events sponsored by NFEs when, among other factors, “the speech expresses an official DOD position in a public forum in accordance with public affairs guidance.” However, because this is a fundraising event, the SO should consider perception issues that could arise from speaking at the dinner, even if it is on an official topic. (</a:t>
            </a:r>
            <a:r>
              <a:rPr lang="en-US" sz="1600" b="1" dirty="0">
                <a:solidFill>
                  <a:srgbClr val="0000CC"/>
                </a:solidFill>
                <a:latin typeface="Arial" pitchFamily="34" charset="0"/>
                <a:cs typeface="Arial" pitchFamily="34" charset="0"/>
              </a:rPr>
              <a:t>The SO should obtain a written ethics opinion before proceeding.</a:t>
            </a:r>
            <a:r>
              <a:rPr lang="en-US" sz="1600" dirty="0">
                <a:solidFill>
                  <a:srgbClr val="0000CC"/>
                </a:solidFill>
                <a:latin typeface="Arial" pitchFamily="34" charset="0"/>
                <a:cs typeface="Arial" pitchFamily="34" charset="0"/>
              </a:rPr>
              <a:t>)</a:t>
            </a:r>
          </a:p>
          <a:p>
            <a:pPr>
              <a:lnSpc>
                <a:spcPts val="1400"/>
              </a:lnSpc>
              <a:spcBef>
                <a:spcPts val="0"/>
              </a:spcBef>
              <a:buFont typeface="+mj-lt"/>
              <a:buAutoNum type="arabicPeriod"/>
            </a:pPr>
            <a:endParaRPr lang="en-US" sz="1600" dirty="0">
              <a:latin typeface="Arial" pitchFamily="34" charset="0"/>
              <a:cs typeface="Arial" pitchFamily="34" charset="0"/>
            </a:endParaRPr>
          </a:p>
          <a:p>
            <a:pPr>
              <a:lnSpc>
                <a:spcPts val="1400"/>
              </a:lnSpc>
              <a:spcBef>
                <a:spcPts val="0"/>
              </a:spcBef>
              <a:buAutoNum type="arabicPeriod" startAt="5"/>
            </a:pPr>
            <a:r>
              <a:rPr lang="en-US" sz="1600" dirty="0">
                <a:latin typeface="Arial" pitchFamily="34" charset="0"/>
                <a:cs typeface="Arial" pitchFamily="34" charset="0"/>
              </a:rPr>
              <a:t>Should the SO mention ACMSA fundraising/membership goals in his/her official speech?</a:t>
            </a:r>
            <a:r>
              <a:rPr lang="en-US" sz="1600" dirty="0">
                <a:solidFill>
                  <a:srgbClr val="FF0000"/>
                </a:solidFill>
                <a:latin typeface="Arial" pitchFamily="34" charset="0"/>
                <a:cs typeface="Arial" pitchFamily="34" charset="0"/>
              </a:rPr>
              <a:t> </a:t>
            </a:r>
          </a:p>
          <a:p>
            <a:pPr>
              <a:spcBef>
                <a:spcPts val="0"/>
              </a:spcBef>
              <a:buNone/>
            </a:pPr>
            <a:r>
              <a:rPr lang="en-US" sz="1600" dirty="0">
                <a:solidFill>
                  <a:srgbClr val="FF0000"/>
                </a:solidFill>
                <a:latin typeface="Arial" pitchFamily="34" charset="0"/>
                <a:cs typeface="Arial" pitchFamily="34" charset="0"/>
              </a:rPr>
              <a:t> 	</a:t>
            </a:r>
            <a:r>
              <a:rPr lang="en-US" sz="1600" b="1" dirty="0">
                <a:solidFill>
                  <a:srgbClr val="FF0000"/>
                </a:solidFill>
                <a:latin typeface="Arial" pitchFamily="34" charset="0"/>
                <a:cs typeface="Arial" pitchFamily="34" charset="0"/>
              </a:rPr>
              <a:t>No. </a:t>
            </a:r>
            <a:r>
              <a:rPr lang="en-US" sz="1600" dirty="0">
                <a:solidFill>
                  <a:srgbClr val="0000CC"/>
                </a:solidFill>
                <a:latin typeface="Arial" pitchFamily="34" charset="0"/>
                <a:cs typeface="Arial" pitchFamily="34" charset="0"/>
              </a:rPr>
              <a:t>Ethics rules prohibit active and visible participation in fundraising for a private organization is prohibited  by ethics rules. The SO may deliver an official speech only as discussed above (5 CFR 2635.808 and JER 3-210 and 3-211). </a:t>
            </a:r>
          </a:p>
          <a:p>
            <a:pPr marL="0" indent="0">
              <a:lnSpc>
                <a:spcPts val="1400"/>
              </a:lnSpc>
              <a:spcBef>
                <a:spcPts val="0"/>
              </a:spcBef>
              <a:buNone/>
            </a:pPr>
            <a:endParaRPr lang="en-US" sz="1600" dirty="0">
              <a:solidFill>
                <a:srgbClr val="FF0000"/>
              </a:solidFill>
              <a:latin typeface="Arial" pitchFamily="34" charset="0"/>
              <a:cs typeface="Arial" pitchFamily="34" charset="0"/>
            </a:endParaRPr>
          </a:p>
          <a:p>
            <a:pPr>
              <a:lnSpc>
                <a:spcPts val="1400"/>
              </a:lnSpc>
              <a:spcBef>
                <a:spcPts val="0"/>
              </a:spcBef>
              <a:buAutoNum type="arabicPeriod" startAt="6"/>
            </a:pPr>
            <a:r>
              <a:rPr lang="en-US" sz="1600" dirty="0">
                <a:latin typeface="Arial" pitchFamily="34" charset="0"/>
                <a:cs typeface="Arial" pitchFamily="34" charset="0"/>
              </a:rPr>
              <a:t>Was the use of SO’s image, name, rank/duty title, and official email on the ACMSA webpage acceptable?  </a:t>
            </a:r>
          </a:p>
          <a:p>
            <a:pPr>
              <a:spcBef>
                <a:spcPts val="0"/>
              </a:spcBef>
              <a:buNone/>
            </a:pPr>
            <a:r>
              <a:rPr lang="en-US" sz="1600" dirty="0">
                <a:latin typeface="Arial" pitchFamily="34" charset="0"/>
                <a:cs typeface="Arial" pitchFamily="34" charset="0"/>
              </a:rPr>
              <a:t>	</a:t>
            </a:r>
            <a:r>
              <a:rPr lang="en-US" sz="1600" b="1" dirty="0">
                <a:solidFill>
                  <a:srgbClr val="FF0000"/>
                </a:solidFill>
                <a:latin typeface="Arial" pitchFamily="34" charset="0"/>
                <a:cs typeface="Arial" pitchFamily="34" charset="0"/>
              </a:rPr>
              <a:t>No. </a:t>
            </a:r>
            <a:r>
              <a:rPr lang="en-US" sz="1600" dirty="0">
                <a:solidFill>
                  <a:srgbClr val="0000CC"/>
                </a:solidFill>
                <a:latin typeface="Arial" pitchFamily="34" charset="0"/>
                <a:cs typeface="Arial" pitchFamily="34" charset="0"/>
              </a:rPr>
              <a:t>The use of SO’s name and rank is likely permissible, but use of the current duty title implies governmental sanction or endorsement (5 CFR 2635.702(b) and (c) and 807(b)). Also, the SO should </a:t>
            </a:r>
            <a:r>
              <a:rPr lang="en-US" sz="1600" b="1" dirty="0">
                <a:solidFill>
                  <a:srgbClr val="FF0000"/>
                </a:solidFill>
                <a:latin typeface="Arial" pitchFamily="34" charset="0"/>
                <a:cs typeface="Arial" pitchFamily="34" charset="0"/>
              </a:rPr>
              <a:t>not</a:t>
            </a:r>
            <a:r>
              <a:rPr lang="en-US" sz="1600" dirty="0">
                <a:solidFill>
                  <a:srgbClr val="0000CC"/>
                </a:solidFill>
                <a:latin typeface="Arial" pitchFamily="34" charset="0"/>
                <a:cs typeface="Arial" pitchFamily="34" charset="0"/>
              </a:rPr>
              <a:t> use his/her official email address for NFE membership or fundraising activities.  </a:t>
            </a:r>
          </a:p>
          <a:p>
            <a:pPr>
              <a:lnSpc>
                <a:spcPts val="1400"/>
              </a:lnSpc>
              <a:spcBef>
                <a:spcPts val="0"/>
              </a:spcBef>
              <a:buFont typeface="+mj-lt"/>
              <a:buAutoNum type="arabicPeriod"/>
            </a:pPr>
            <a:endParaRPr lang="en-US" sz="1400" dirty="0">
              <a:solidFill>
                <a:srgbClr val="FF0000"/>
              </a:solidFill>
              <a:latin typeface="Arial" pitchFamily="34" charset="0"/>
              <a:cs typeface="Arial" pitchFamily="34" charset="0"/>
            </a:endParaRPr>
          </a:p>
          <a:p>
            <a:pPr>
              <a:lnSpc>
                <a:spcPts val="1400"/>
              </a:lnSpc>
              <a:buFont typeface="+mj-lt"/>
              <a:buAutoNum type="arabicPeriod"/>
            </a:pPr>
            <a:endParaRPr lang="en-US" sz="1400" dirty="0">
              <a:solidFill>
                <a:srgbClr val="FF0000"/>
              </a:solidFill>
              <a:latin typeface="Arial" pitchFamily="34" charset="0"/>
              <a:cs typeface="Arial" pitchFamily="34" charset="0"/>
            </a:endParaRPr>
          </a:p>
          <a:p>
            <a:pPr>
              <a:lnSpc>
                <a:spcPts val="1400"/>
              </a:lnSpc>
              <a:buNone/>
            </a:pPr>
            <a:endParaRPr lang="en-US" sz="1400" dirty="0">
              <a:latin typeface="Arial" pitchFamily="34" charset="0"/>
              <a:cs typeface="Arial" pitchFamily="34" charset="0"/>
            </a:endParaRPr>
          </a:p>
          <a:p>
            <a:pPr>
              <a:lnSpc>
                <a:spcPts val="1400"/>
              </a:lnSpc>
              <a:buNone/>
            </a:pPr>
            <a:endParaRPr lang="en-US" sz="1400" dirty="0">
              <a:latin typeface="Arial" pitchFamily="34" charset="0"/>
              <a:cs typeface="Arial" pitchFamily="34" charset="0"/>
            </a:endParaRPr>
          </a:p>
        </p:txBody>
      </p:sp>
      <p:sp>
        <p:nvSpPr>
          <p:cNvPr id="4" name="TextBox 3"/>
          <p:cNvSpPr txBox="1"/>
          <p:nvPr/>
        </p:nvSpPr>
        <p:spPr>
          <a:xfrm>
            <a:off x="1142098" y="5982309"/>
            <a:ext cx="6050054" cy="253916"/>
          </a:xfrm>
          <a:prstGeom prst="rect">
            <a:avLst/>
          </a:prstGeom>
          <a:noFill/>
        </p:spPr>
        <p:txBody>
          <a:bodyPr wrap="none" rtlCol="0">
            <a:spAutoFit/>
          </a:bodyPr>
          <a:lstStyle/>
          <a:p>
            <a:r>
              <a:rPr lang="en-US" sz="900" dirty="0">
                <a:latin typeface="Arial" panose="020B0604020202020204" pitchFamily="34" charset="0"/>
                <a:cs typeface="Arial" panose="020B0604020202020204" pitchFamily="34" charset="0"/>
              </a:rPr>
              <a:t>*   A fictional organization aimed at advocating (not an advocating lobbyist) to Congress for various military causes</a:t>
            </a:r>
            <a:r>
              <a:rPr lang="en-US" sz="1050" dirty="0">
                <a:latin typeface="Arial" panose="020B0604020202020204" pitchFamily="34" charset="0"/>
                <a:cs typeface="Arial" panose="020B0604020202020204" pitchFamily="34" charset="0"/>
              </a:rPr>
              <a:t>.</a:t>
            </a:r>
          </a:p>
        </p:txBody>
      </p:sp>
      <p:sp>
        <p:nvSpPr>
          <p:cNvPr id="7" name="Title 1"/>
          <p:cNvSpPr>
            <a:spLocks noGrp="1"/>
          </p:cNvSpPr>
          <p:nvPr>
            <p:ph type="title"/>
          </p:nvPr>
        </p:nvSpPr>
        <p:spPr>
          <a:xfrm>
            <a:off x="990600" y="442667"/>
            <a:ext cx="7191375" cy="691905"/>
          </a:xfrm>
        </p:spPr>
        <p:txBody>
          <a:bodyPr>
            <a:noAutofit/>
          </a:bodyPr>
          <a:lstStyle/>
          <a:p>
            <a:r>
              <a:rPr lang="en-US" sz="2800" b="1" dirty="0">
                <a:solidFill>
                  <a:srgbClr val="002060"/>
                </a:solidFill>
                <a:effectLst>
                  <a:outerShdw blurRad="38100" dist="38100" dir="2700000" algn="tl">
                    <a:srgbClr val="000000">
                      <a:alpha val="43137"/>
                    </a:srgbClr>
                  </a:outerShdw>
                </a:effectLst>
                <a:latin typeface="Arial"/>
                <a:cs typeface="Arial"/>
              </a:rPr>
              <a:t>NFE Involvement Scenario </a:t>
            </a:r>
            <a:b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rgbClr val="002060"/>
                </a:solidFill>
                <a:effectLst>
                  <a:outerShdw blurRad="38100" dist="38100" dir="2700000" algn="tl">
                    <a:srgbClr val="000000">
                      <a:alpha val="43137"/>
                    </a:srgbClr>
                  </a:outerShdw>
                </a:effectLst>
                <a:latin typeface="Arial"/>
                <a:cs typeface="Arial"/>
              </a:rPr>
              <a:t>Discussion (2 of 2)</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6553" y="1339169"/>
            <a:ext cx="968589" cy="703643"/>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t" anchorCtr="0" forceAA="0" compatLnSpc="1">
            <a:prstTxWarp prst="textNoShape">
              <a:avLst/>
            </a:prstTxWarp>
            <a:noAutofit/>
          </a:bodyPr>
          <a:lstStyle/>
          <a:p>
            <a:pPr algn="ctr"/>
            <a:r>
              <a:rPr lang="en-US" sz="1351"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Initiate </a:t>
            </a: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Record the Circumstances of Invitation</a:t>
            </a:r>
          </a:p>
          <a:p>
            <a:pPr algn="ct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(See Below)</a:t>
            </a:r>
          </a:p>
          <a:p>
            <a:pPr algn="ctr"/>
            <a:r>
              <a:rPr lang="en-US" sz="1351" b="1" dirty="0">
                <a:effectLst>
                  <a:outerShdw blurRad="38100" dist="38100" dir="2700000" algn="tl">
                    <a:srgbClr val="000000">
                      <a:alpha val="43137"/>
                    </a:srgbClr>
                  </a:outerShdw>
                </a:effectLst>
              </a:rPr>
              <a:t> </a:t>
            </a:r>
          </a:p>
        </p:txBody>
      </p:sp>
      <p:sp>
        <p:nvSpPr>
          <p:cNvPr id="5" name="TextBox 4"/>
          <p:cNvSpPr txBox="1"/>
          <p:nvPr/>
        </p:nvSpPr>
        <p:spPr>
          <a:xfrm>
            <a:off x="1284624" y="2001747"/>
            <a:ext cx="1208165" cy="646331"/>
          </a:xfrm>
          <a:prstGeom prst="rect">
            <a:avLst/>
          </a:prstGeom>
          <a:noFill/>
        </p:spPr>
        <p:txBody>
          <a:bodyPr wrap="square" rtlCol="0">
            <a:spAutoFit/>
          </a:bodyPr>
          <a:lstStyle/>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Secretary</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Aide-de-camp</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XO</a:t>
            </a:r>
          </a:p>
          <a:p>
            <a:pPr algn="ctr"/>
            <a:r>
              <a:rPr lang="en-US" sz="900" i="1" dirty="0">
                <a:latin typeface="Arial" panose="020B0604020202020204" pitchFamily="34" charset="0"/>
                <a:cs typeface="Arial" panose="020B0604020202020204" pitchFamily="34" charset="0"/>
              </a:rPr>
              <a:t> </a:t>
            </a:r>
            <a:endParaRPr lang="en-US" sz="900" i="1" dirty="0"/>
          </a:p>
        </p:txBody>
      </p:sp>
      <p:grpSp>
        <p:nvGrpSpPr>
          <p:cNvPr id="6" name="Group 5"/>
          <p:cNvGrpSpPr/>
          <p:nvPr/>
        </p:nvGrpSpPr>
        <p:grpSpPr>
          <a:xfrm>
            <a:off x="358310" y="1406604"/>
            <a:ext cx="713113" cy="605936"/>
            <a:chOff x="271049" y="1940901"/>
            <a:chExt cx="713113" cy="605936"/>
          </a:xfrm>
        </p:grpSpPr>
        <p:sp>
          <p:nvSpPr>
            <p:cNvPr id="7" name="Flowchart: Connector 6"/>
            <p:cNvSpPr/>
            <p:nvPr/>
          </p:nvSpPr>
          <p:spPr>
            <a:xfrm>
              <a:off x="337320" y="1940901"/>
              <a:ext cx="597702" cy="6059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675"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TextBox 7"/>
            <p:cNvSpPr txBox="1"/>
            <p:nvPr/>
          </p:nvSpPr>
          <p:spPr>
            <a:xfrm>
              <a:off x="271049" y="2022721"/>
              <a:ext cx="713113" cy="369332"/>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Receive</a:t>
              </a:r>
            </a:p>
            <a:p>
              <a:pPr algn="ctr"/>
              <a:r>
                <a:rPr lang="en-US" sz="900" b="1" dirty="0">
                  <a:solidFill>
                    <a:schemeClr val="bg1"/>
                  </a:solidFill>
                  <a:latin typeface="Arial" panose="020B0604020202020204" pitchFamily="34" charset="0"/>
                  <a:cs typeface="Arial" panose="020B0604020202020204" pitchFamily="34" charset="0"/>
                </a:rPr>
                <a:t>Invitation</a:t>
              </a:r>
            </a:p>
          </p:txBody>
        </p:sp>
      </p:grpSp>
      <p:sp>
        <p:nvSpPr>
          <p:cNvPr id="9" name="Rectangle 8"/>
          <p:cNvSpPr/>
          <p:nvPr/>
        </p:nvSpPr>
        <p:spPr>
          <a:xfrm>
            <a:off x="3860705" y="2827695"/>
            <a:ext cx="968589" cy="709228"/>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t" anchorCtr="0" forceAA="0" compatLnSpc="1">
            <a:prstTxWarp prst="textNoShape">
              <a:avLst/>
            </a:prstTxWarp>
            <a:noAutofit/>
          </a:bodyPr>
          <a:lstStyle/>
          <a:p>
            <a:pPr algn="ctr"/>
            <a:r>
              <a:rPr lang="en-US" sz="1351"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Provide Input</a:t>
            </a:r>
            <a:r>
              <a:rPr lang="en-US" sz="1351" b="1" dirty="0">
                <a:effectLst>
                  <a:outerShdw blurRad="38100" dist="38100" dir="2700000" algn="tl">
                    <a:srgbClr val="000000">
                      <a:alpha val="43137"/>
                    </a:srgbClr>
                  </a:outerShdw>
                </a:effectLst>
              </a:rPr>
              <a:t> </a:t>
            </a:r>
          </a:p>
          <a:p>
            <a:pPr algn="ct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Script Development</a:t>
            </a:r>
          </a:p>
          <a:p>
            <a:pPr algn="ctr"/>
            <a:endParaRPr lang="en-US" sz="1351" b="1" dirty="0">
              <a:effectLst>
                <a:outerShdw blurRad="38100" dist="38100" dir="2700000" algn="tl">
                  <a:srgbClr val="000000">
                    <a:alpha val="43137"/>
                  </a:srgbClr>
                </a:outerShdw>
              </a:effectLst>
            </a:endParaRPr>
          </a:p>
        </p:txBody>
      </p:sp>
      <p:sp>
        <p:nvSpPr>
          <p:cNvPr id="10" name="Flowchart: Decision 9"/>
          <p:cNvSpPr/>
          <p:nvPr/>
        </p:nvSpPr>
        <p:spPr>
          <a:xfrm>
            <a:off x="3898541" y="1322944"/>
            <a:ext cx="906851" cy="73989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3875212" y="1540609"/>
            <a:ext cx="963725" cy="276999"/>
          </a:xfrm>
          <a:prstGeom prst="rect">
            <a:avLst/>
          </a:prstGeom>
          <a:noFill/>
        </p:spPr>
        <p:txBody>
          <a:bodyPr wrap="none" rtlCol="0">
            <a:spAutoFit/>
          </a:bodyPr>
          <a:lstStyle/>
          <a:p>
            <a:pPr algn="ctr"/>
            <a:r>
              <a:rPr lang="en-US" sz="1200" b="1" dirty="0">
                <a:solidFill>
                  <a:schemeClr val="bg1"/>
                </a:solidFill>
                <a:latin typeface="Arial" panose="020B0604020202020204" pitchFamily="34" charset="0"/>
                <a:cs typeface="Arial" panose="020B0604020202020204" pitchFamily="34" charset="0"/>
              </a:rPr>
              <a:t>Speaking?</a:t>
            </a:r>
          </a:p>
        </p:txBody>
      </p:sp>
      <p:sp>
        <p:nvSpPr>
          <p:cNvPr id="12" name="TextBox 11"/>
          <p:cNvSpPr txBox="1"/>
          <p:nvPr/>
        </p:nvSpPr>
        <p:spPr>
          <a:xfrm>
            <a:off x="4157596" y="1987233"/>
            <a:ext cx="367408" cy="246221"/>
          </a:xfrm>
          <a:prstGeom prst="rect">
            <a:avLst/>
          </a:prstGeom>
          <a:noFill/>
        </p:spPr>
        <p:txBody>
          <a:bodyPr wrap="none" rtlCol="0">
            <a:spAutoFit/>
          </a:bodyPr>
          <a:lstStyle/>
          <a:p>
            <a:r>
              <a:rPr lang="en-US" sz="1000" b="1" dirty="0"/>
              <a:t>Yes</a:t>
            </a:r>
          </a:p>
        </p:txBody>
      </p:sp>
      <p:sp>
        <p:nvSpPr>
          <p:cNvPr id="13" name="TextBox 12"/>
          <p:cNvSpPr txBox="1"/>
          <p:nvPr/>
        </p:nvSpPr>
        <p:spPr>
          <a:xfrm>
            <a:off x="4721748" y="1563321"/>
            <a:ext cx="338554" cy="246221"/>
          </a:xfrm>
          <a:prstGeom prst="rect">
            <a:avLst/>
          </a:prstGeom>
          <a:noFill/>
        </p:spPr>
        <p:txBody>
          <a:bodyPr wrap="none" rtlCol="0">
            <a:spAutoFit/>
          </a:bodyPr>
          <a:lstStyle/>
          <a:p>
            <a:r>
              <a:rPr lang="en-US" sz="1000" b="1" dirty="0"/>
              <a:t>No</a:t>
            </a:r>
          </a:p>
        </p:txBody>
      </p:sp>
      <p:sp>
        <p:nvSpPr>
          <p:cNvPr id="14" name="TextBox 13"/>
          <p:cNvSpPr txBox="1"/>
          <p:nvPr/>
        </p:nvSpPr>
        <p:spPr>
          <a:xfrm>
            <a:off x="3783743" y="3499894"/>
            <a:ext cx="1208165" cy="646331"/>
          </a:xfrm>
          <a:prstGeom prst="rect">
            <a:avLst/>
          </a:prstGeom>
          <a:noFill/>
        </p:spPr>
        <p:txBody>
          <a:bodyPr wrap="square" rtlCol="0">
            <a:spAutoFit/>
          </a:bodyPr>
          <a:lstStyle/>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Staff PAO</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Installation PAO</a:t>
            </a:r>
          </a:p>
          <a:p>
            <a:pPr algn="ctr"/>
            <a:r>
              <a:rPr lang="en-US" sz="900" i="1" dirty="0">
                <a:latin typeface="Arial" panose="020B0604020202020204" pitchFamily="34" charset="0"/>
                <a:cs typeface="Arial" panose="020B0604020202020204" pitchFamily="34" charset="0"/>
              </a:rPr>
              <a:t> </a:t>
            </a:r>
            <a:endParaRPr lang="en-US" sz="900" i="1" dirty="0"/>
          </a:p>
        </p:txBody>
      </p:sp>
      <p:sp>
        <p:nvSpPr>
          <p:cNvPr id="15" name="Rectangle 14"/>
          <p:cNvSpPr/>
          <p:nvPr/>
        </p:nvSpPr>
        <p:spPr>
          <a:xfrm>
            <a:off x="2689306" y="1342969"/>
            <a:ext cx="968589" cy="703643"/>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t" anchorCtr="0" forceAA="0" compatLnSpc="1">
            <a:prstTxWarp prst="textNoShape">
              <a:avLst/>
            </a:prstTxWarp>
            <a:noAutofit/>
          </a:bodyPr>
          <a:lstStyle/>
          <a:p>
            <a:pPr algn="ctr"/>
            <a:r>
              <a:rPr lang="en-US" sz="1351"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a:t>
            </a:r>
          </a:p>
          <a:p>
            <a:pPr algn="ct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Invitation</a:t>
            </a:r>
          </a:p>
          <a:p>
            <a:pPr algn="ctr"/>
            <a:endParaRPr lang="en-US" sz="800" b="1" dirty="0">
              <a:effectLst>
                <a:outerShdw blurRad="38100" dist="38100" dir="2700000" algn="tl">
                  <a:srgbClr val="000000">
                    <a:alpha val="43137"/>
                  </a:srgbClr>
                </a:outerShdw>
              </a:effectLst>
            </a:endParaRPr>
          </a:p>
        </p:txBody>
      </p:sp>
      <p:sp>
        <p:nvSpPr>
          <p:cNvPr id="16" name="TextBox 15"/>
          <p:cNvSpPr txBox="1"/>
          <p:nvPr/>
        </p:nvSpPr>
        <p:spPr>
          <a:xfrm>
            <a:off x="2558481" y="2037348"/>
            <a:ext cx="1442015" cy="646331"/>
          </a:xfrm>
          <a:prstGeom prst="rect">
            <a:avLst/>
          </a:prstGeom>
          <a:noFill/>
        </p:spPr>
        <p:txBody>
          <a:bodyPr wrap="square" rtlCol="0">
            <a:spAutoFit/>
          </a:bodyPr>
          <a:lstStyle/>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Staff Judge Advocate</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Installation Legal Office</a:t>
            </a:r>
            <a:endParaRPr lang="en-US" sz="900" i="1" dirty="0"/>
          </a:p>
        </p:txBody>
      </p:sp>
      <p:sp>
        <p:nvSpPr>
          <p:cNvPr id="17" name="Rectangle 16"/>
          <p:cNvSpPr/>
          <p:nvPr/>
        </p:nvSpPr>
        <p:spPr>
          <a:xfrm>
            <a:off x="5165602" y="1331809"/>
            <a:ext cx="968589" cy="703643"/>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t" anchorCtr="0" forceAA="0" compatLnSpc="1">
            <a:prstTxWarp prst="textNoShape">
              <a:avLst/>
            </a:prstTxWarp>
            <a:noAutofit/>
          </a:bodyPr>
          <a:lstStyle/>
          <a:p>
            <a:pPr algn="ctr"/>
            <a:r>
              <a:rPr lang="en-US" sz="1351"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Review</a:t>
            </a:r>
          </a:p>
          <a:p>
            <a:pPr algn="ct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Invitation</a:t>
            </a:r>
          </a:p>
          <a:p>
            <a:pPr algn="ct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Script</a:t>
            </a:r>
          </a:p>
          <a:p>
            <a:pPr algn="ct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Review(s)</a:t>
            </a:r>
          </a:p>
        </p:txBody>
      </p:sp>
      <p:sp>
        <p:nvSpPr>
          <p:cNvPr id="18" name="TextBox 17"/>
          <p:cNvSpPr txBox="1"/>
          <p:nvPr/>
        </p:nvSpPr>
        <p:spPr>
          <a:xfrm>
            <a:off x="5045943" y="2001747"/>
            <a:ext cx="1442015" cy="369332"/>
          </a:xfrm>
          <a:prstGeom prst="rect">
            <a:avLst/>
          </a:prstGeom>
          <a:noFill/>
        </p:spPr>
        <p:txBody>
          <a:bodyPr wrap="square" rtlCol="0">
            <a:spAutoFit/>
          </a:bodyPr>
          <a:lstStyle/>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Chief of Staff</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XO</a:t>
            </a:r>
          </a:p>
        </p:txBody>
      </p:sp>
      <p:sp>
        <p:nvSpPr>
          <p:cNvPr id="19" name="Rectangle 18"/>
          <p:cNvSpPr/>
          <p:nvPr/>
        </p:nvSpPr>
        <p:spPr>
          <a:xfrm>
            <a:off x="6493880" y="1331809"/>
            <a:ext cx="968589" cy="703643"/>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t" anchorCtr="0" forceAA="0" compatLnSpc="1">
            <a:prstTxWarp prst="textNoShape">
              <a:avLst/>
            </a:prstTxWarp>
            <a:noAutofit/>
          </a:bodyPr>
          <a:lstStyle/>
          <a:p>
            <a:pPr algn="ctr"/>
            <a:r>
              <a:rPr lang="en-US" sz="1351"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Approve</a:t>
            </a:r>
          </a:p>
          <a:p>
            <a:pPr algn="ct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Invitation</a:t>
            </a:r>
          </a:p>
          <a:p>
            <a:pPr algn="ct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Script</a:t>
            </a:r>
          </a:p>
          <a:p>
            <a:pPr algn="ct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Review(s)</a:t>
            </a:r>
          </a:p>
          <a:p>
            <a:pPr algn="ctr"/>
            <a:endPar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0" name="Rectangle 19"/>
          <p:cNvSpPr/>
          <p:nvPr/>
        </p:nvSpPr>
        <p:spPr>
          <a:xfrm>
            <a:off x="7854298" y="1331809"/>
            <a:ext cx="968589" cy="703643"/>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t" anchorCtr="0" forceAA="0" compatLnSpc="1">
            <a:prstTxWarp prst="textNoShape">
              <a:avLst/>
            </a:prstTxWarp>
            <a:noAutofit/>
          </a:bodyPr>
          <a:lstStyle/>
          <a:p>
            <a:pPr algn="ctr"/>
            <a:r>
              <a:rPr lang="en-US" sz="1351"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Archive</a:t>
            </a:r>
          </a:p>
          <a:p>
            <a:pPr lvl="0" algn="ctr"/>
            <a:r>
              <a:rPr lang="en-US" sz="8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Invitation</a:t>
            </a:r>
          </a:p>
          <a:p>
            <a:pPr lvl="0" algn="ctr"/>
            <a:r>
              <a:rPr lang="en-US" sz="8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Script</a:t>
            </a:r>
          </a:p>
          <a:p>
            <a:pPr lvl="0" algn="ctr"/>
            <a:r>
              <a:rPr lang="en-US" sz="8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Review(s)</a:t>
            </a:r>
          </a:p>
          <a:p>
            <a:pPr algn="ctr"/>
            <a:endParaRPr lang="en-US" sz="800" b="1" dirty="0">
              <a:effectLst>
                <a:outerShdw blurRad="38100" dist="38100" dir="2700000" algn="tl">
                  <a:srgbClr val="000000">
                    <a:alpha val="43137"/>
                  </a:srgbClr>
                </a:outerShdw>
              </a:effectLst>
            </a:endParaRPr>
          </a:p>
        </p:txBody>
      </p:sp>
      <p:sp>
        <p:nvSpPr>
          <p:cNvPr id="21" name="TextBox 20"/>
          <p:cNvSpPr txBox="1"/>
          <p:nvPr/>
        </p:nvSpPr>
        <p:spPr>
          <a:xfrm>
            <a:off x="7746633" y="2001747"/>
            <a:ext cx="1208165" cy="646331"/>
          </a:xfrm>
          <a:prstGeom prst="rect">
            <a:avLst/>
          </a:prstGeom>
          <a:noFill/>
        </p:spPr>
        <p:txBody>
          <a:bodyPr wrap="square" rtlCol="0">
            <a:spAutoFit/>
          </a:bodyPr>
          <a:lstStyle/>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Secretary</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Aide-de-camp</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XO</a:t>
            </a:r>
          </a:p>
          <a:p>
            <a:pPr algn="ctr"/>
            <a:r>
              <a:rPr lang="en-US" sz="900" i="1" dirty="0">
                <a:latin typeface="Arial" panose="020B0604020202020204" pitchFamily="34" charset="0"/>
                <a:cs typeface="Arial" panose="020B0604020202020204" pitchFamily="34" charset="0"/>
              </a:rPr>
              <a:t> </a:t>
            </a:r>
            <a:endParaRPr lang="en-US" sz="900" i="1" dirty="0"/>
          </a:p>
        </p:txBody>
      </p:sp>
      <p:sp>
        <p:nvSpPr>
          <p:cNvPr id="22" name="TextBox 21"/>
          <p:cNvSpPr txBox="1"/>
          <p:nvPr/>
        </p:nvSpPr>
        <p:spPr>
          <a:xfrm>
            <a:off x="6508613" y="2028700"/>
            <a:ext cx="1442015" cy="230832"/>
          </a:xfrm>
          <a:prstGeom prst="rect">
            <a:avLst/>
          </a:prstGeom>
          <a:noFill/>
        </p:spPr>
        <p:txBody>
          <a:bodyPr wrap="square" rtlCol="0">
            <a:spAutoFit/>
          </a:bodyPr>
          <a:lstStyle/>
          <a:p>
            <a:r>
              <a:rPr lang="en-US" sz="900" b="1" i="1" dirty="0">
                <a:latin typeface="Arial" panose="020B0604020202020204" pitchFamily="34" charset="0"/>
                <a:cs typeface="Arial" panose="020B0604020202020204" pitchFamily="34" charset="0"/>
              </a:rPr>
              <a:t>Senior Official</a:t>
            </a:r>
            <a:endParaRPr lang="en-US" sz="900" i="1" dirty="0"/>
          </a:p>
        </p:txBody>
      </p:sp>
      <p:cxnSp>
        <p:nvCxnSpPr>
          <p:cNvPr id="23" name="Elbow Connector 22"/>
          <p:cNvCxnSpPr>
            <a:stCxn id="9" idx="3"/>
            <a:endCxn id="31" idx="1"/>
          </p:cNvCxnSpPr>
          <p:nvPr/>
        </p:nvCxnSpPr>
        <p:spPr>
          <a:xfrm flipV="1">
            <a:off x="4829294" y="3182302"/>
            <a:ext cx="332926" cy="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975296" y="1692890"/>
            <a:ext cx="186540" cy="28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304486" y="1686431"/>
            <a:ext cx="385557" cy="6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8" idx="3"/>
            <a:endCxn id="4" idx="1"/>
          </p:cNvCxnSpPr>
          <p:nvPr/>
        </p:nvCxnSpPr>
        <p:spPr>
          <a:xfrm>
            <a:off x="1071423" y="1673090"/>
            <a:ext cx="365130" cy="17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5" idx="3"/>
            <a:endCxn id="10" idx="1"/>
          </p:cNvCxnSpPr>
          <p:nvPr/>
        </p:nvCxnSpPr>
        <p:spPr>
          <a:xfrm flipV="1">
            <a:off x="3657896" y="1692890"/>
            <a:ext cx="240647" cy="1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7" idx="3"/>
            <a:endCxn id="19" idx="1"/>
          </p:cNvCxnSpPr>
          <p:nvPr/>
        </p:nvCxnSpPr>
        <p:spPr>
          <a:xfrm>
            <a:off x="6134191" y="1683629"/>
            <a:ext cx="3596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9" idx="3"/>
            <a:endCxn id="20" idx="1"/>
          </p:cNvCxnSpPr>
          <p:nvPr/>
        </p:nvCxnSpPr>
        <p:spPr>
          <a:xfrm>
            <a:off x="7462469" y="1683629"/>
            <a:ext cx="391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2" idx="2"/>
            <a:endCxn id="9" idx="0"/>
          </p:cNvCxnSpPr>
          <p:nvPr/>
        </p:nvCxnSpPr>
        <p:spPr>
          <a:xfrm>
            <a:off x="4341300" y="2233454"/>
            <a:ext cx="3700" cy="594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162220" y="2830480"/>
            <a:ext cx="968589" cy="703643"/>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t" anchorCtr="0" forceAA="0" compatLnSpc="1">
            <a:prstTxWarp prst="textNoShape">
              <a:avLst/>
            </a:prstTxWarp>
            <a:noAutofit/>
          </a:bodyPr>
          <a:lstStyle/>
          <a:p>
            <a:pPr algn="ctr"/>
            <a:r>
              <a:rPr lang="en-US" sz="1351"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a:t>
            </a:r>
          </a:p>
          <a:p>
            <a:pPr algn="ct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Script</a:t>
            </a:r>
          </a:p>
          <a:p>
            <a:pPr algn="ctr"/>
            <a:endParaRPr lang="en-US" sz="800" b="1" dirty="0">
              <a:effectLst>
                <a:outerShdw blurRad="38100" dist="38100" dir="2700000" algn="tl">
                  <a:srgbClr val="000000">
                    <a:alpha val="43137"/>
                  </a:srgbClr>
                </a:outerShdw>
              </a:effectLst>
            </a:endParaRPr>
          </a:p>
        </p:txBody>
      </p:sp>
      <p:sp>
        <p:nvSpPr>
          <p:cNvPr id="32" name="TextBox 31"/>
          <p:cNvSpPr txBox="1"/>
          <p:nvPr/>
        </p:nvSpPr>
        <p:spPr>
          <a:xfrm>
            <a:off x="5060302" y="3519939"/>
            <a:ext cx="1442015" cy="646331"/>
          </a:xfrm>
          <a:prstGeom prst="rect">
            <a:avLst/>
          </a:prstGeom>
          <a:noFill/>
        </p:spPr>
        <p:txBody>
          <a:bodyPr wrap="square" rtlCol="0">
            <a:spAutoFit/>
          </a:bodyPr>
          <a:lstStyle/>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Staff Judge Advocate</a:t>
            </a:r>
          </a:p>
          <a:p>
            <a:pPr marL="171446" indent="-171446">
              <a:buFont typeface="Arial" panose="020B0604020202020204" pitchFamily="34" charset="0"/>
              <a:buChar char="•"/>
            </a:pPr>
            <a:r>
              <a:rPr lang="en-US" sz="900" b="1" i="1" dirty="0">
                <a:latin typeface="Arial" panose="020B0604020202020204" pitchFamily="34" charset="0"/>
                <a:cs typeface="Arial" panose="020B0604020202020204" pitchFamily="34" charset="0"/>
              </a:rPr>
              <a:t>Installation Legal Office</a:t>
            </a:r>
            <a:endParaRPr lang="en-US" sz="900" i="1" dirty="0"/>
          </a:p>
        </p:txBody>
      </p:sp>
      <p:cxnSp>
        <p:nvCxnSpPr>
          <p:cNvPr id="35" name="Straight Arrow Connector 34"/>
          <p:cNvCxnSpPr>
            <a:stCxn id="31" idx="0"/>
          </p:cNvCxnSpPr>
          <p:nvPr/>
        </p:nvCxnSpPr>
        <p:spPr>
          <a:xfrm flipH="1" flipV="1">
            <a:off x="5646514" y="2322775"/>
            <a:ext cx="1" cy="507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itle 35"/>
          <p:cNvSpPr txBox="1">
            <a:spLocks noGrp="1"/>
          </p:cNvSpPr>
          <p:nvPr>
            <p:ph type="title"/>
          </p:nvPr>
        </p:nvSpPr>
        <p:spPr>
          <a:xfrm>
            <a:off x="682058" y="402795"/>
            <a:ext cx="7642327" cy="769441"/>
          </a:xfrm>
          <a:prstGeom prst="rect">
            <a:avLst/>
          </a:prstGeom>
          <a:noFill/>
        </p:spPr>
        <p:txBody>
          <a:bodyPr wrap="square" rtlCol="0">
            <a:spAutoFit/>
          </a:bodyPr>
          <a:lstStyle/>
          <a:p>
            <a:pPr algn="ctr"/>
            <a:r>
              <a:rPr lang="en-US" sz="16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Processes and Responsibilities for receipt of an invitation to attend/speak at an NFE-sponsored event</a:t>
            </a:r>
            <a:br>
              <a:rPr lang="en-US" sz="16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200" kern="0" dirty="0">
                <a:solidFill>
                  <a:srgbClr val="002060"/>
                </a:solidFill>
                <a:latin typeface="Arial" pitchFamily="34" charset="0"/>
                <a:cs typeface="Arial" pitchFamily="34" charset="0"/>
              </a:rPr>
              <a:t>(5 CFR 2635/DOD JER/AR 360-1)</a:t>
            </a:r>
            <a:endParaRPr lang="en-US" dirty="0"/>
          </a:p>
        </p:txBody>
      </p:sp>
      <p:sp>
        <p:nvSpPr>
          <p:cNvPr id="37" name="Rectangle 36"/>
          <p:cNvSpPr/>
          <p:nvPr/>
        </p:nvSpPr>
        <p:spPr>
          <a:xfrm>
            <a:off x="6314035" y="2813070"/>
            <a:ext cx="2468245" cy="7467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solidFill>
                  <a:schemeClr val="tx1"/>
                </a:solidFill>
                <a:latin typeface="Arial" panose="020B0604020202020204" pitchFamily="34" charset="0"/>
                <a:cs typeface="Arial" panose="020B0604020202020204" pitchFamily="34" charset="0"/>
              </a:rPr>
              <a:t>Key Issue</a:t>
            </a:r>
            <a:r>
              <a:rPr lang="en-US" sz="1400" dirty="0">
                <a:solidFill>
                  <a:schemeClr val="tx1"/>
                </a:solidFill>
                <a:latin typeface="Arial" panose="020B0604020202020204" pitchFamily="34" charset="0"/>
                <a:cs typeface="Arial" panose="020B0604020202020204" pitchFamily="34" charset="0"/>
              </a:rPr>
              <a:t>: Complete a legal review </a:t>
            </a:r>
            <a:r>
              <a:rPr lang="en-US" sz="1400" b="1" dirty="0">
                <a:solidFill>
                  <a:schemeClr val="tx1"/>
                </a:solidFill>
                <a:latin typeface="Arial" panose="020B0604020202020204" pitchFamily="34" charset="0"/>
                <a:cs typeface="Arial" panose="020B0604020202020204" pitchFamily="34" charset="0"/>
              </a:rPr>
              <a:t>before</a:t>
            </a:r>
            <a:r>
              <a:rPr lang="en-US" sz="1400" dirty="0">
                <a:solidFill>
                  <a:schemeClr val="tx1"/>
                </a:solidFill>
                <a:latin typeface="Arial" panose="020B0604020202020204" pitchFamily="34" charset="0"/>
                <a:cs typeface="Arial" panose="020B0604020202020204" pitchFamily="34" charset="0"/>
              </a:rPr>
              <a:t> the SO RSVPs!</a:t>
            </a:r>
          </a:p>
        </p:txBody>
      </p:sp>
      <p:sp>
        <p:nvSpPr>
          <p:cNvPr id="38" name="TextBox 37"/>
          <p:cNvSpPr txBox="1"/>
          <p:nvPr/>
        </p:nvSpPr>
        <p:spPr>
          <a:xfrm>
            <a:off x="1880122" y="4064490"/>
            <a:ext cx="4968027" cy="369332"/>
          </a:xfrm>
          <a:prstGeom prst="rect">
            <a:avLst/>
          </a:prstGeom>
          <a:noFill/>
        </p:spPr>
        <p:txBody>
          <a:bodyPr wrap="none" rtlCol="0">
            <a:spAutoFit/>
          </a:bodyPr>
          <a:lstStyle/>
          <a:p>
            <a:r>
              <a:rPr lang="en-US" b="1" u="sng" dirty="0">
                <a:latin typeface="Arial" pitchFamily="34" charset="0"/>
                <a:cs typeface="Arial" pitchFamily="34" charset="0"/>
              </a:rPr>
              <a:t>Record the Circumstances of the Invitation</a:t>
            </a:r>
            <a:r>
              <a:rPr lang="en-US" b="1" dirty="0">
                <a:latin typeface="Arial" pitchFamily="34" charset="0"/>
                <a:cs typeface="Arial" pitchFamily="34" charset="0"/>
              </a:rPr>
              <a:t>:</a:t>
            </a:r>
            <a:endParaRPr lang="en-US" b="1" dirty="0">
              <a:solidFill>
                <a:schemeClr val="accent6">
                  <a:lumMod val="50000"/>
                </a:schemeClr>
              </a:solidFill>
            </a:endParaRPr>
          </a:p>
        </p:txBody>
      </p:sp>
      <p:sp>
        <p:nvSpPr>
          <p:cNvPr id="39" name="Rectangle 38"/>
          <p:cNvSpPr/>
          <p:nvPr/>
        </p:nvSpPr>
        <p:spPr>
          <a:xfrm>
            <a:off x="167708" y="4419104"/>
            <a:ext cx="4457700" cy="1692771"/>
          </a:xfrm>
          <a:prstGeom prst="rect">
            <a:avLst/>
          </a:prstGeom>
        </p:spPr>
        <p:txBody>
          <a:bodyPr wrap="square">
            <a:spAutoFit/>
          </a:bodyPr>
          <a:lstStyle/>
          <a:p>
            <a:pPr marL="457200" lvl="2" indent="-342900">
              <a:buFont typeface="+mj-lt"/>
              <a:buAutoNum type="alphaLcParenR"/>
            </a:pPr>
            <a:r>
              <a:rPr lang="en-US" sz="1300" dirty="0">
                <a:latin typeface="Arial" pitchFamily="34" charset="0"/>
                <a:cs typeface="Arial" pitchFamily="34" charset="0"/>
              </a:rPr>
              <a:t>Gather Information about the NFE-sponsored event (e.g., defense contractor, tax-exempt status, NFE membership criteria).</a:t>
            </a:r>
          </a:p>
          <a:p>
            <a:pPr marL="457200" lvl="2" indent="-342900">
              <a:buFont typeface="+mj-lt"/>
              <a:buAutoNum type="alphaLcParenR"/>
            </a:pPr>
            <a:r>
              <a:rPr lang="en-US" sz="1300" dirty="0">
                <a:latin typeface="Arial" pitchFamily="34" charset="0"/>
                <a:cs typeface="Arial" pitchFamily="34" charset="0"/>
              </a:rPr>
              <a:t>Is NFE offering to pay SO’s attendance/meal fees?  If so, how much are the fees?</a:t>
            </a:r>
          </a:p>
          <a:p>
            <a:pPr marL="457200" lvl="2" indent="-342900">
              <a:buFont typeface="+mj-lt"/>
              <a:buAutoNum type="alphaLcParenR"/>
            </a:pPr>
            <a:r>
              <a:rPr lang="en-US" sz="1300" dirty="0">
                <a:latin typeface="Arial" pitchFamily="34" charset="0"/>
                <a:cs typeface="Arial" pitchFamily="34" charset="0"/>
              </a:rPr>
              <a:t>Is NFE inviting the SO’s spouse/significant other? </a:t>
            </a:r>
          </a:p>
          <a:p>
            <a:pPr marL="457200" lvl="2" indent="-342900">
              <a:buFont typeface="+mj-lt"/>
              <a:buAutoNum type="alphaLcParenR"/>
            </a:pPr>
            <a:r>
              <a:rPr lang="en-US" sz="1300" dirty="0">
                <a:latin typeface="Arial" pitchFamily="34" charset="0"/>
                <a:cs typeface="Arial" pitchFamily="34" charset="0"/>
              </a:rPr>
              <a:t>Is NFE asking the SO to speak at the event? On what topic? Will SO be in uniform?</a:t>
            </a:r>
          </a:p>
        </p:txBody>
      </p:sp>
      <p:sp>
        <p:nvSpPr>
          <p:cNvPr id="40" name="Rectangle 39"/>
          <p:cNvSpPr/>
          <p:nvPr/>
        </p:nvSpPr>
        <p:spPr>
          <a:xfrm>
            <a:off x="4516420" y="4404122"/>
            <a:ext cx="4572000" cy="1692771"/>
          </a:xfrm>
          <a:prstGeom prst="rect">
            <a:avLst/>
          </a:prstGeom>
        </p:spPr>
        <p:txBody>
          <a:bodyPr>
            <a:spAutoFit/>
          </a:bodyPr>
          <a:lstStyle/>
          <a:p>
            <a:pPr marL="342900" lvl="2" indent="-342900">
              <a:buFont typeface="+mj-lt"/>
              <a:buAutoNum type="alphaLcParenR" startAt="5"/>
            </a:pPr>
            <a:r>
              <a:rPr lang="en-US" sz="1300" dirty="0">
                <a:latin typeface="Arial" pitchFamily="34" charset="0"/>
                <a:cs typeface="Arial" pitchFamily="34" charset="0"/>
              </a:rPr>
              <a:t>Is the event free, or is there an attendance fee?</a:t>
            </a:r>
          </a:p>
          <a:p>
            <a:pPr marL="342900" lvl="2" indent="-342900">
              <a:buFont typeface="+mj-lt"/>
              <a:buAutoNum type="alphaLcParenR" startAt="5"/>
            </a:pPr>
            <a:r>
              <a:rPr lang="en-US" sz="1300" dirty="0">
                <a:latin typeface="Arial" pitchFamily="34" charset="0"/>
                <a:cs typeface="Arial" pitchFamily="34" charset="0"/>
              </a:rPr>
              <a:t>Is NFE offering to pay any travel costs?</a:t>
            </a:r>
          </a:p>
          <a:p>
            <a:pPr marL="342900" lvl="2" indent="-342900">
              <a:buFont typeface="+mj-lt"/>
              <a:buAutoNum type="alphaLcParenR" startAt="5"/>
            </a:pPr>
            <a:r>
              <a:rPr lang="en-US" sz="1300" dirty="0">
                <a:latin typeface="Arial" pitchFamily="34" charset="0"/>
                <a:cs typeface="Arial" pitchFamily="34" charset="0"/>
              </a:rPr>
              <a:t>Is the event open to the general public or only to a select audience?</a:t>
            </a:r>
          </a:p>
          <a:p>
            <a:pPr marL="342900" lvl="2" indent="-342900">
              <a:buFont typeface="+mj-lt"/>
              <a:buAutoNum type="alphaLcParenR" startAt="5"/>
            </a:pPr>
            <a:r>
              <a:rPr lang="en-US" sz="1300" dirty="0">
                <a:latin typeface="Arial" pitchFamily="34" charset="0"/>
                <a:cs typeface="Arial" pitchFamily="34" charset="0"/>
              </a:rPr>
              <a:t>How many, or are any other, DOD speakers on the agenda?</a:t>
            </a:r>
          </a:p>
          <a:p>
            <a:pPr marL="342900" lvl="2" indent="-342900">
              <a:buFont typeface="+mj-lt"/>
              <a:buAutoNum type="alphaLcParenR" startAt="5"/>
            </a:pPr>
            <a:r>
              <a:rPr lang="en-US" sz="1300" dirty="0">
                <a:latin typeface="Arial" pitchFamily="34" charset="0"/>
                <a:cs typeface="Arial" pitchFamily="34" charset="0"/>
              </a:rPr>
              <a:t>What admission fees, if any, are being charged to </a:t>
            </a:r>
            <a:r>
              <a:rPr lang="en-US" sz="1300" b="1" u="sng" dirty="0">
                <a:latin typeface="Arial" pitchFamily="34" charset="0"/>
                <a:cs typeface="Arial" pitchFamily="34" charset="0"/>
              </a:rPr>
              <a:t>other attendees</a:t>
            </a:r>
            <a:r>
              <a:rPr lang="en-US" sz="1300" dirty="0">
                <a:latin typeface="Arial" pitchFamily="34" charset="0"/>
                <a:cs typeface="Arial" pitchFamily="34" charset="0"/>
              </a:rPr>
              <a:t>? </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7201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161" y="261620"/>
            <a:ext cx="7010400" cy="1143000"/>
          </a:xfrm>
        </p:spPr>
        <p:txBody>
          <a:bodyPr>
            <a:normAutofit/>
          </a:bodyPr>
          <a:lstStyle/>
          <a:p>
            <a:pPr lvl="1" algn="ctr"/>
            <a:r>
              <a:rPr lang="en-US"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Points of Discussion: Receipt of an Invitation to Attend or Speak at an NFE-Sponsored Event</a:t>
            </a:r>
            <a:b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300" dirty="0">
                <a:solidFill>
                  <a:srgbClr val="002060"/>
                </a:solidFill>
                <a:latin typeface="Arial" pitchFamily="34" charset="0"/>
                <a:cs typeface="Arial" pitchFamily="34" charset="0"/>
              </a:rPr>
              <a:t>(5 CFR 2635/DOD JER  3-211/AR 360-1)</a:t>
            </a:r>
          </a:p>
        </p:txBody>
      </p:sp>
      <p:sp>
        <p:nvSpPr>
          <p:cNvPr id="3" name="Content Placeholder 2"/>
          <p:cNvSpPr>
            <a:spLocks noGrp="1"/>
          </p:cNvSpPr>
          <p:nvPr>
            <p:ph idx="1"/>
          </p:nvPr>
        </p:nvSpPr>
        <p:spPr>
          <a:xfrm>
            <a:off x="163331" y="995081"/>
            <a:ext cx="8817338" cy="5691469"/>
          </a:xfrm>
        </p:spPr>
        <p:txBody>
          <a:bodyPr>
            <a:noAutofit/>
          </a:bodyPr>
          <a:lstStyle/>
          <a:p>
            <a:pPr marL="0" lvl="1" indent="0">
              <a:buNone/>
            </a:pPr>
            <a:endParaRPr lang="en-US" sz="1200" u="sng" dirty="0">
              <a:solidFill>
                <a:schemeClr val="tx2"/>
              </a:solidFill>
              <a:latin typeface="Arial" pitchFamily="34" charset="0"/>
              <a:cs typeface="Arial" pitchFamily="34" charset="0"/>
            </a:endParaRPr>
          </a:p>
          <a:p>
            <a:pPr marL="0" indent="0">
              <a:buNone/>
            </a:pPr>
            <a:endParaRPr lang="en-US" sz="1200" b="1" dirty="0">
              <a:latin typeface="Arial" pitchFamily="34" charset="0"/>
              <a:cs typeface="Arial" pitchFamily="34" charset="0"/>
            </a:endParaRPr>
          </a:p>
          <a:p>
            <a:pPr marL="396875" indent="-396875">
              <a:buNone/>
            </a:pPr>
            <a:r>
              <a:rPr lang="en-US" sz="1200" b="1" dirty="0">
                <a:latin typeface="Arial" pitchFamily="34" charset="0"/>
                <a:cs typeface="Arial" pitchFamily="34" charset="0"/>
              </a:rPr>
              <a:t>1.  Common Issues/Problems:</a:t>
            </a:r>
          </a:p>
          <a:p>
            <a:pPr marL="685800" lvl="1">
              <a:buFont typeface="+mj-lt"/>
              <a:buAutoNum type="alphaLcParenR"/>
            </a:pPr>
            <a:r>
              <a:rPr lang="en-US" sz="1200" dirty="0">
                <a:latin typeface="Arial" pitchFamily="34" charset="0"/>
                <a:cs typeface="Arial" pitchFamily="34" charset="0"/>
              </a:rPr>
              <a:t>SO fails to consult a legal advisor to evaluate requests for logistical support to NFEs. (For more information, see DOD JER 3-211.)</a:t>
            </a:r>
          </a:p>
          <a:p>
            <a:pPr marL="685800" lvl="1">
              <a:buFont typeface="+mj-lt"/>
              <a:buAutoNum type="alphaLcParenR"/>
            </a:pPr>
            <a:r>
              <a:rPr lang="en-US" sz="1200" dirty="0">
                <a:latin typeface="Arial" pitchFamily="34" charset="0"/>
                <a:cs typeface="Arial" pitchFamily="34" charset="0"/>
              </a:rPr>
              <a:t>SO accepts a gift of attendance at a widely attended NFE event (in a personal capacity) without reporting it on the Office of Government Ethics (OGE) Form 278e [Public Financial Disclosure Report] as required, or without first getting a legal review/memo and approval to attend. (For more information, see OGE 278e instructions.)</a:t>
            </a:r>
          </a:p>
          <a:p>
            <a:pPr marL="685800" lvl="1">
              <a:buFont typeface="+mj-lt"/>
              <a:buAutoNum type="alphaLcParenR"/>
            </a:pPr>
            <a:r>
              <a:rPr lang="en-US" sz="1200" dirty="0">
                <a:latin typeface="Arial" pitchFamily="34" charset="0"/>
                <a:cs typeface="Arial" pitchFamily="34" charset="0"/>
              </a:rPr>
              <a:t>SO accepts a gift of travel expenses from an NFE without obtaining proper approval. (For more information, see 31 USC 1353 and DOD JER Chapters 3 &amp; 4.)  </a:t>
            </a:r>
          </a:p>
          <a:p>
            <a:pPr marL="685800" lvl="1">
              <a:buFont typeface="+mj-lt"/>
              <a:buAutoNum type="alphaLcParenR"/>
            </a:pPr>
            <a:r>
              <a:rPr lang="en-US" sz="1200" dirty="0">
                <a:latin typeface="Arial" pitchFamily="34" charset="0"/>
                <a:cs typeface="Arial" pitchFamily="34" charset="0"/>
              </a:rPr>
              <a:t>Invitation comes from an Army office or official rather than from the NFE itself, with no evidence of Secretary of the Army-level co-sponsorship approval.</a:t>
            </a:r>
          </a:p>
          <a:p>
            <a:pPr marL="685800" lvl="1">
              <a:buFont typeface="+mj-lt"/>
              <a:buAutoNum type="alphaLcParenR"/>
            </a:pPr>
            <a:r>
              <a:rPr lang="en-US" sz="1200" dirty="0">
                <a:latin typeface="Arial" pitchFamily="34" charset="0"/>
                <a:cs typeface="Arial" pitchFamily="34" charset="0"/>
              </a:rPr>
              <a:t>SO wishes to speak at an NFE conference; however, the majority of speakers are Army.</a:t>
            </a:r>
          </a:p>
          <a:p>
            <a:pPr marL="685800" lvl="1">
              <a:buFont typeface="+mj-lt"/>
              <a:buAutoNum type="alphaLcParenR"/>
            </a:pPr>
            <a:r>
              <a:rPr lang="en-US" sz="1200" dirty="0">
                <a:latin typeface="Arial" pitchFamily="34" charset="0"/>
                <a:cs typeface="Arial" pitchFamily="34" charset="0"/>
              </a:rPr>
              <a:t>SO wishes to speak at an NFE event that is a fundraiser; NFE seeks to use the SO as a draw.</a:t>
            </a:r>
          </a:p>
          <a:p>
            <a:pPr marL="685800" lvl="1">
              <a:buFont typeface="+mj-lt"/>
              <a:buAutoNum type="alphaLcParenR"/>
            </a:pPr>
            <a:endParaRPr lang="en-US" sz="1200" dirty="0">
              <a:latin typeface="Arial" pitchFamily="34" charset="0"/>
              <a:cs typeface="Arial" pitchFamily="34" charset="0"/>
            </a:endParaRPr>
          </a:p>
          <a:p>
            <a:pPr marL="396875" indent="-396875">
              <a:buNone/>
            </a:pPr>
            <a:r>
              <a:rPr lang="en-US" sz="1200" b="1" dirty="0">
                <a:latin typeface="Arial" pitchFamily="34" charset="0"/>
                <a:cs typeface="Arial" pitchFamily="34" charset="0"/>
              </a:rPr>
              <a:t>2.	Proper handling of invitations with adherence to the ethics rules: </a:t>
            </a:r>
          </a:p>
          <a:p>
            <a:pPr marL="690563" lvl="1" indent="-293688">
              <a:buFont typeface="+mj-lt"/>
              <a:buAutoNum type="alphaLcParenR"/>
            </a:pPr>
            <a:r>
              <a:rPr lang="en-US" sz="1200" dirty="0">
                <a:latin typeface="Arial" pitchFamily="34" charset="0"/>
                <a:cs typeface="Arial" pitchFamily="34" charset="0"/>
              </a:rPr>
              <a:t>Invitations to attend NFE-sponsored events should be formally recorded and evaluated as potential gifts. </a:t>
            </a:r>
          </a:p>
          <a:p>
            <a:pPr marL="690563" lvl="1" indent="-293688">
              <a:buFont typeface="+mj-lt"/>
              <a:buAutoNum type="alphaLcParenR"/>
            </a:pPr>
            <a:r>
              <a:rPr lang="en-US" sz="1200" dirty="0">
                <a:latin typeface="Arial" pitchFamily="34" charset="0"/>
                <a:cs typeface="Arial" pitchFamily="34" charset="0"/>
              </a:rPr>
              <a:t>All invitations to NFE-sponsored events should receive a legal review </a:t>
            </a:r>
            <a:r>
              <a:rPr lang="en-US" sz="1200" b="1" dirty="0">
                <a:latin typeface="Arial" pitchFamily="34" charset="0"/>
                <a:cs typeface="Arial" pitchFamily="34" charset="0"/>
              </a:rPr>
              <a:t>before</a:t>
            </a:r>
            <a:r>
              <a:rPr lang="en-US" sz="1200" dirty="0">
                <a:latin typeface="Arial" pitchFamily="34" charset="0"/>
                <a:cs typeface="Arial" pitchFamily="34" charset="0"/>
              </a:rPr>
              <a:t> acceptance.</a:t>
            </a:r>
          </a:p>
          <a:p>
            <a:pPr marL="690563" lvl="1" indent="-293688">
              <a:buFont typeface="+mj-lt"/>
              <a:buAutoNum type="alphaLcParenR"/>
            </a:pPr>
            <a:r>
              <a:rPr lang="en-US" sz="1200" dirty="0">
                <a:latin typeface="Arial" pitchFamily="34" charset="0"/>
                <a:cs typeface="Arial" pitchFamily="34" charset="0"/>
              </a:rPr>
              <a:t>SO may, or may not, be able to attend depending on the circumstances. </a:t>
            </a:r>
          </a:p>
          <a:p>
            <a:pPr marL="690563" lvl="1" indent="-293688">
              <a:buFont typeface="+mj-lt"/>
              <a:buAutoNum type="alphaLcParenR"/>
            </a:pPr>
            <a:r>
              <a:rPr lang="en-US" sz="1200" dirty="0">
                <a:latin typeface="Arial" pitchFamily="34" charset="0"/>
                <a:cs typeface="Arial" pitchFamily="34" charset="0"/>
              </a:rPr>
              <a:t>If SO can (and does) attend in a personal capacity, he/she may have to report the gift of free attendance on the OGE 278e if it exceeds the gift reporting threshold. </a:t>
            </a:r>
          </a:p>
          <a:p>
            <a:pPr marL="690563" lvl="1" indent="-293688">
              <a:buFont typeface="+mj-lt"/>
              <a:buAutoNum type="alphaLcParenR"/>
            </a:pPr>
            <a:r>
              <a:rPr lang="en-US" sz="1200" dirty="0">
                <a:latin typeface="Arial" pitchFamily="34" charset="0"/>
                <a:cs typeface="Arial" pitchFamily="34" charset="0"/>
              </a:rPr>
              <a:t>If SO will participate, the invitation should also be evaluated by an ethics counselor under the DOD JER, par. 3-211.</a:t>
            </a:r>
          </a:p>
          <a:p>
            <a:pPr marL="396875" lvl="1" indent="-396875">
              <a:buNone/>
            </a:pPr>
            <a:endParaRPr lang="en-US" sz="1200" b="1" dirty="0">
              <a:latin typeface="Arial" pitchFamily="34" charset="0"/>
              <a:cs typeface="Arial" pitchFamily="34" charset="0"/>
            </a:endParaRPr>
          </a:p>
        </p:txBody>
      </p:sp>
      <p:sp>
        <p:nvSpPr>
          <p:cNvPr id="4"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Footer Placeholder 4"/>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6801849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388425"/>
            <a:ext cx="9144000" cy="840300"/>
          </a:xfrm>
        </p:spPr>
        <p:txBody>
          <a:bodyPr>
            <a:normAutofit/>
          </a:bodyPr>
          <a:lstStyle/>
          <a:p>
            <a:r>
              <a:rPr lang="en-US" sz="3200" b="1" dirty="0">
                <a:solidFill>
                  <a:srgbClr val="002060"/>
                </a:solidFill>
                <a:effectLst>
                  <a:outerShdw blurRad="38100" dist="38100" dir="2700000" algn="tl">
                    <a:srgbClr val="000000">
                      <a:alpha val="43137"/>
                    </a:srgbClr>
                  </a:outerShdw>
                </a:effectLst>
                <a:latin typeface="Arial" pitchFamily="34" charset="0"/>
                <a:cs typeface="Arial" pitchFamily="34" charset="0"/>
              </a:rPr>
              <a:t>Purpose</a:t>
            </a:r>
          </a:p>
        </p:txBody>
      </p:sp>
      <p:sp>
        <p:nvSpPr>
          <p:cNvPr id="6" name="Content Placeholder 5"/>
          <p:cNvSpPr>
            <a:spLocks noGrp="1"/>
          </p:cNvSpPr>
          <p:nvPr>
            <p:ph idx="1"/>
          </p:nvPr>
        </p:nvSpPr>
        <p:spPr>
          <a:xfrm>
            <a:off x="553411" y="1105392"/>
            <a:ext cx="8321040" cy="4903786"/>
          </a:xfrm>
        </p:spPr>
        <p:txBody>
          <a:bodyPr>
            <a:noAutofit/>
          </a:bodyPr>
          <a:lstStyle/>
          <a:p>
            <a:pPr>
              <a:spcBef>
                <a:spcPts val="0"/>
              </a:spcBef>
              <a:spcAft>
                <a:spcPts val="1200"/>
              </a:spcAft>
            </a:pPr>
            <a:endParaRPr lang="en-US" sz="2000" kern="0" dirty="0">
              <a:latin typeface="Arial" pitchFamily="34" charset="0"/>
              <a:cs typeface="Arial" pitchFamily="34" charset="0"/>
            </a:endParaRPr>
          </a:p>
          <a:p>
            <a:pPr>
              <a:spcBef>
                <a:spcPts val="0"/>
              </a:spcBef>
              <a:spcAft>
                <a:spcPts val="600"/>
              </a:spcAft>
            </a:pPr>
            <a:r>
              <a:rPr lang="en-US" sz="2000" kern="0" dirty="0">
                <a:latin typeface="Arial" pitchFamily="34" charset="0"/>
                <a:cs typeface="Arial" pitchFamily="34" charset="0"/>
              </a:rPr>
              <a:t>Provide a collective training tool and best practices gathered from Department of the Army Inspector General (DAIG) observations. </a:t>
            </a:r>
          </a:p>
          <a:p>
            <a:pPr>
              <a:spcBef>
                <a:spcPts val="0"/>
              </a:spcBef>
              <a:spcAft>
                <a:spcPts val="600"/>
              </a:spcAft>
            </a:pPr>
            <a:r>
              <a:rPr lang="en-US" sz="2000" kern="0" dirty="0">
                <a:latin typeface="Arial" pitchFamily="34" charset="0"/>
                <a:cs typeface="Arial" pitchFamily="34" charset="0"/>
              </a:rPr>
              <a:t>Avoid common pitfalls associated with personal/support staff actions.</a:t>
            </a:r>
          </a:p>
          <a:p>
            <a:pPr>
              <a:spcBef>
                <a:spcPts val="0"/>
              </a:spcBef>
              <a:spcAft>
                <a:spcPts val="600"/>
              </a:spcAft>
            </a:pPr>
            <a:r>
              <a:rPr lang="en-US" sz="2000" dirty="0">
                <a:latin typeface="Arial" pitchFamily="34" charset="0"/>
                <a:cs typeface="Arial" pitchFamily="34" charset="0"/>
              </a:rPr>
              <a:t>Provide vignettes inspired by real-world allegations of impropriety.</a:t>
            </a:r>
          </a:p>
          <a:p>
            <a:pPr>
              <a:spcBef>
                <a:spcPts val="0"/>
              </a:spcBef>
              <a:spcAft>
                <a:spcPts val="600"/>
              </a:spcAft>
            </a:pPr>
            <a:r>
              <a:rPr lang="en-US" sz="2000" dirty="0">
                <a:latin typeface="Arial" pitchFamily="34" charset="0"/>
                <a:cs typeface="Arial" pitchFamily="34" charset="0"/>
              </a:rPr>
              <a:t>Leverage lessons learned from DAIG observations and investigations.</a:t>
            </a:r>
          </a:p>
          <a:p>
            <a:pPr>
              <a:spcBef>
                <a:spcPts val="0"/>
              </a:spcBef>
              <a:spcAft>
                <a:spcPts val="600"/>
              </a:spcAft>
            </a:pPr>
            <a:r>
              <a:rPr lang="en-US" sz="2000" dirty="0">
                <a:latin typeface="Arial" pitchFamily="34" charset="0"/>
                <a:cs typeface="Arial" pitchFamily="34" charset="0"/>
              </a:rPr>
              <a:t>Provide a resource to prepare senior leaders and their staff to correctly make informed decisions based on regulations and or policy.</a:t>
            </a:r>
            <a:endParaRPr lang="en-US" sz="2000" kern="0" dirty="0">
              <a:latin typeface="Arial" pitchFamily="34" charset="0"/>
              <a:cs typeface="Arial" pitchFamily="34" charset="0"/>
            </a:endParaRPr>
          </a:p>
          <a:p>
            <a:pPr marL="0" indent="0">
              <a:buNone/>
            </a:pPr>
            <a:endParaRPr lang="en-US" sz="2000" dirty="0">
              <a:latin typeface="Arial" pitchFamily="34" charset="0"/>
              <a:cs typeface="Arial" pitchFamily="34" charset="0"/>
            </a:endParaRPr>
          </a:p>
          <a:p>
            <a:pPr lvl="1">
              <a:buNone/>
            </a:pPr>
            <a:endParaRPr lang="en-US" sz="1600" b="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001" y="416560"/>
            <a:ext cx="7010400" cy="1143000"/>
          </a:xfrm>
        </p:spPr>
        <p:txBody>
          <a:bodyPr>
            <a:normAutofit/>
          </a:bodyPr>
          <a:lstStyle/>
          <a:p>
            <a:pPr lvl="1" algn="ctr"/>
            <a:r>
              <a:rPr lang="en-US" sz="2000" b="1" dirty="0">
                <a:solidFill>
                  <a:srgbClr val="002060"/>
                </a:solidFill>
                <a:effectLst>
                  <a:outerShdw blurRad="38100" dist="38100" dir="2700000" algn="tl">
                    <a:srgbClr val="000000">
                      <a:alpha val="43137"/>
                    </a:srgbClr>
                  </a:outerShdw>
                </a:effectLst>
                <a:latin typeface="Arial"/>
                <a:cs typeface="Arial"/>
              </a:rPr>
              <a:t>Points of Discussion: Receipt of an Invitation to Attend or Speak at an NFE-Sponsored Event</a:t>
            </a:r>
            <a:br>
              <a:rPr lang="en-US" sz="2200" b="1" dirty="0">
                <a:solidFill>
                  <a:srgbClr val="002060"/>
                </a:solidFill>
                <a:effectLst>
                  <a:outerShdw blurRad="38100" dist="38100" dir="2700000" algn="tl">
                    <a:srgbClr val="000000">
                      <a:alpha val="43137"/>
                    </a:srgbClr>
                  </a:outerShdw>
                </a:effectLst>
                <a:latin typeface="Arial"/>
                <a:cs typeface="Arial"/>
              </a:rPr>
            </a:br>
            <a:r>
              <a:rPr lang="en-US" sz="1300" dirty="0">
                <a:solidFill>
                  <a:srgbClr val="002060"/>
                </a:solidFill>
                <a:latin typeface="Arial"/>
                <a:cs typeface="Arial"/>
              </a:rPr>
              <a:t>(5 CFR 2635/DOD JER  3-211/AR 360-1)</a:t>
            </a:r>
          </a:p>
        </p:txBody>
      </p:sp>
      <p:sp>
        <p:nvSpPr>
          <p:cNvPr id="3" name="Content Placeholder 2"/>
          <p:cNvSpPr>
            <a:spLocks noGrp="1"/>
          </p:cNvSpPr>
          <p:nvPr>
            <p:ph idx="1"/>
          </p:nvPr>
        </p:nvSpPr>
        <p:spPr>
          <a:xfrm>
            <a:off x="224852" y="1143000"/>
            <a:ext cx="8714196" cy="5107269"/>
          </a:xfrm>
        </p:spPr>
        <p:txBody>
          <a:bodyPr>
            <a:noAutofit/>
          </a:bodyPr>
          <a:lstStyle/>
          <a:p>
            <a:pPr marL="0" lvl="1" indent="0">
              <a:buNone/>
            </a:pPr>
            <a:endParaRPr lang="en-US" sz="1200" u="sng" dirty="0">
              <a:solidFill>
                <a:schemeClr val="tx2"/>
              </a:solidFill>
              <a:latin typeface="Arial" pitchFamily="34" charset="0"/>
              <a:cs typeface="Arial" pitchFamily="34" charset="0"/>
            </a:endParaRPr>
          </a:p>
          <a:p>
            <a:pPr marL="0" indent="0">
              <a:buNone/>
            </a:pPr>
            <a:endParaRPr lang="en-US" sz="1200" b="1" dirty="0">
              <a:latin typeface="Arial" pitchFamily="34" charset="0"/>
              <a:cs typeface="Arial" pitchFamily="34" charset="0"/>
            </a:endParaRPr>
          </a:p>
          <a:p>
            <a:pPr marL="396875" indent="-396875">
              <a:buNone/>
            </a:pPr>
            <a:r>
              <a:rPr lang="en-US" sz="1400" b="1" dirty="0">
                <a:latin typeface="Arial" pitchFamily="34" charset="0"/>
                <a:cs typeface="Arial" pitchFamily="34" charset="0"/>
              </a:rPr>
              <a:t>3.       Appropriate speaker support for NFE-entity events:</a:t>
            </a:r>
          </a:p>
          <a:p>
            <a:pPr marL="630238" lvl="1" indent="-233363">
              <a:spcBef>
                <a:spcPts val="0"/>
              </a:spcBef>
              <a:buFont typeface="+mj-lt"/>
              <a:buAutoNum type="alphaLcParenR"/>
            </a:pPr>
            <a:r>
              <a:rPr lang="en-US" sz="1400" dirty="0">
                <a:latin typeface="Arial" pitchFamily="34" charset="0"/>
                <a:cs typeface="Arial" pitchFamily="34" charset="0"/>
              </a:rPr>
              <a:t>SO can speak at an NFE conference if legal requirements are met, Army conference policy is followed, and , he/she serves as logistical support to the event, or “the speech expresses an official DOD position in a public forum in accordance with public affairs guidance” (DOD 5500.07-R, par. 3-211a or c)). </a:t>
            </a:r>
          </a:p>
          <a:p>
            <a:pPr marL="630238" lvl="1" indent="-233363">
              <a:spcBef>
                <a:spcPts val="0"/>
              </a:spcBef>
              <a:buFont typeface="+mj-lt"/>
              <a:buAutoNum type="alphaLcParenR"/>
            </a:pPr>
            <a:r>
              <a:rPr lang="en-US" sz="1400" dirty="0">
                <a:latin typeface="Arial" pitchFamily="34" charset="0"/>
                <a:cs typeface="Arial" pitchFamily="34" charset="0"/>
              </a:rPr>
              <a:t>SO may not be able to speak at the conference if it costs more than $804 to attend, and more than 20 percent of the speakers are DOD, or if it costs less than $804 and the percentage of DOD speakers is more than 50 percent. In all cases, we recommend a thorough legal review. SO may be able to speak at a fundraiser as long as he/she makes an official speech, does not participate in fundraising, does not serve as a draw (e.g., does not ask for donations and does not stand in receiving line), and does not appear to endorse the NFE (5 CFR 2635.808 and DOD 5500.07-R).</a:t>
            </a:r>
          </a:p>
          <a:p>
            <a:pPr marL="630238" lvl="1" indent="-233363">
              <a:buFont typeface="+mj-lt"/>
              <a:buAutoNum type="alphaLcParenR"/>
            </a:pPr>
            <a:r>
              <a:rPr lang="en-US" sz="1400" dirty="0">
                <a:latin typeface="Arial" pitchFamily="34" charset="0"/>
                <a:cs typeface="Arial" pitchFamily="34" charset="0"/>
              </a:rPr>
              <a:t>SO and spouse/significant other might be able to accept gift of registration fees/meal if SO is speaking.</a:t>
            </a:r>
          </a:p>
          <a:p>
            <a:pPr marL="630238" lvl="1" indent="-233363">
              <a:buFont typeface="+mj-lt"/>
              <a:buAutoNum type="alphaLcParenR"/>
            </a:pPr>
            <a:r>
              <a:rPr lang="en-US" sz="1400" dirty="0">
                <a:latin typeface="Arial" pitchFamily="34" charset="0"/>
                <a:cs typeface="Arial" pitchFamily="34" charset="0"/>
              </a:rPr>
              <a:t>Security and policy review of the speech is required in certain instances; consult DODI 5230.29 and AR 360-1. </a:t>
            </a:r>
          </a:p>
          <a:p>
            <a:pPr marL="630238" lvl="1" indent="-233363">
              <a:buFont typeface="+mj-lt"/>
              <a:buAutoNum type="alphaLcParenR"/>
            </a:pPr>
            <a:r>
              <a:rPr lang="en-US" sz="1400" dirty="0">
                <a:latin typeface="Arial" pitchFamily="34" charset="0"/>
                <a:cs typeface="Arial" pitchFamily="34" charset="0"/>
              </a:rPr>
              <a:t>See also https://dodsoco.ogc.osd.mil/ETHICS-TOPICS/Travel-and-Transportation/Toolbox-Travel-and-Transportation/ </a:t>
            </a:r>
          </a:p>
          <a:p>
            <a:pPr marL="396875" lvl="1" indent="0">
              <a:buNone/>
            </a:pPr>
            <a:endParaRPr lang="en-US" sz="1400" dirty="0">
              <a:latin typeface="Arial" pitchFamily="34" charset="0"/>
              <a:cs typeface="Arial" pitchFamily="34" charset="0"/>
            </a:endParaRPr>
          </a:p>
          <a:p>
            <a:pPr marL="396875" lvl="1" indent="-396875">
              <a:buNone/>
            </a:pPr>
            <a:endParaRPr lang="en-US" sz="1400" b="1" dirty="0">
              <a:latin typeface="Arial" pitchFamily="34" charset="0"/>
              <a:cs typeface="Arial" pitchFamily="34" charset="0"/>
            </a:endParaRPr>
          </a:p>
        </p:txBody>
      </p:sp>
      <p:sp>
        <p:nvSpPr>
          <p:cNvPr id="4"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Footer Placeholder 4"/>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8746828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375" y="431800"/>
            <a:ext cx="7153275" cy="776288"/>
          </a:xfrm>
        </p:spPr>
        <p:txBody>
          <a:bodyPr>
            <a:no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Situation 3: Official Travel</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(Spouse/MILAIR)</a:t>
            </a:r>
            <a:endPar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5775" y="1262063"/>
            <a:ext cx="8283575" cy="4883150"/>
          </a:xfrm>
        </p:spPr>
        <p:txBody>
          <a:bodyPr vert="horz" wrap="square" lIns="91440" tIns="45720" rIns="91440" bIns="45720" numCol="1" anchor="t" anchorCtr="0" compatLnSpc="1">
            <a:prstTxWarp prst="textNoShape">
              <a:avLst/>
            </a:prstTxWarp>
            <a:noAutofit/>
          </a:bodyPr>
          <a:lstStyle/>
          <a:p>
            <a:pPr marL="0" indent="0">
              <a:spcBef>
                <a:spcPts val="0"/>
              </a:spcBef>
              <a:spcAft>
                <a:spcPts val="600"/>
              </a:spcAft>
              <a:buFontTx/>
              <a:buNone/>
            </a:pPr>
            <a:r>
              <a:rPr lang="en-US" altLang="en-US" sz="1300" b="1" dirty="0">
                <a:latin typeface="Arial" panose="020B0604020202020204" pitchFamily="34" charset="0"/>
                <a:cs typeface="Arial" panose="020B0604020202020204" pitchFamily="34" charset="0"/>
              </a:rPr>
              <a:t>An SO, stationed in the Southwest, is invited to attend the Army Soldier and Family Resilience Conference (ASFRC) (a “service-endorsed” conference/training event) in Washington, DC. The conference organizers asked the SO’s spouse to participate in several working groups/training events (all included in the conference agenda) related to discussing ways to expand job opportunities for Army Family members through community outreach. The spouse, an unaffiliated civilian, is scheduled to be in Kansas City, MO, at a family reunion just before the conference.</a:t>
            </a:r>
          </a:p>
          <a:p>
            <a:pPr marL="0" indent="0">
              <a:spcBef>
                <a:spcPts val="0"/>
              </a:spcBef>
              <a:spcAft>
                <a:spcPts val="600"/>
              </a:spcAft>
              <a:buFontTx/>
              <a:buNone/>
            </a:pPr>
            <a:r>
              <a:rPr lang="en-US" altLang="en-US" sz="1300" b="1" dirty="0">
                <a:latin typeface="Arial" panose="020B0604020202020204" pitchFamily="34" charset="0"/>
                <a:cs typeface="Arial" panose="020B0604020202020204" pitchFamily="34" charset="0"/>
              </a:rPr>
              <a:t>The SO asked the staff to develop some travel courses of action (COAs) to consider before he/she makes a decision on attending the event. The SO’s staff produces the following two travel COAs:</a:t>
            </a:r>
          </a:p>
          <a:p>
            <a:pPr marL="0" indent="0">
              <a:spcBef>
                <a:spcPts val="0"/>
              </a:spcBef>
              <a:spcAft>
                <a:spcPts val="600"/>
              </a:spcAft>
              <a:buNone/>
            </a:pPr>
            <a:r>
              <a:rPr lang="en-US" altLang="en-US" sz="1300" b="1" dirty="0">
                <a:latin typeface="Arial" panose="020B0604020202020204" pitchFamily="34" charset="0"/>
                <a:cs typeface="Arial" panose="020B0604020202020204" pitchFamily="34" charset="0"/>
              </a:rPr>
              <a:t>a)  Military Air (MILAIR) round trip: Use MILAIR to fly the SO to Fort Leavenworth, KS, to pick up his/her spouse (traveling on a non-reimbursable, non-interference basis) and continue on MILAIR to Washington, DC. After the event, return both to home station also using MILAIR. The staff justified this COA because of the reduced cost (no cost to the organization) and scheduling (it’s more convenient for the SO’s schedule than commercial travel given layovers for connecting flights).</a:t>
            </a:r>
          </a:p>
          <a:p>
            <a:pPr marL="0" indent="0">
              <a:spcBef>
                <a:spcPts val="0"/>
              </a:spcBef>
              <a:spcAft>
                <a:spcPts val="600"/>
              </a:spcAft>
              <a:buFontTx/>
              <a:buNone/>
            </a:pPr>
            <a:r>
              <a:rPr lang="en-US" altLang="en-US" sz="1300" b="1" dirty="0">
                <a:latin typeface="Arial" panose="020B0604020202020204" pitchFamily="34" charset="0"/>
                <a:cs typeface="Arial" panose="020B0604020202020204" pitchFamily="34" charset="0"/>
              </a:rPr>
              <a:t> b) Commercial air round trip: Fly the SO to the conference and return using commercial air. Fly the SO’s spouse from Kansas City, MO, to Washington, DC, and then back to home station. The staff justified this COA as “other spouse travel,” and by citing an invitational travel authorization (ITA) from the conference sponsor.</a:t>
            </a:r>
          </a:p>
          <a:p>
            <a:pPr marL="0" indent="0">
              <a:spcBef>
                <a:spcPts val="0"/>
              </a:spcBef>
              <a:spcAft>
                <a:spcPts val="600"/>
              </a:spcAft>
              <a:buFontTx/>
              <a:buNone/>
            </a:pPr>
            <a:r>
              <a:rPr lang="en-US" altLang="en-US" sz="1300" b="1" u="sng" dirty="0">
                <a:latin typeface="Arial" panose="020B0604020202020204" pitchFamily="34" charset="0"/>
                <a:cs typeface="Arial" panose="020B0604020202020204" pitchFamily="34" charset="0"/>
              </a:rPr>
              <a:t>Please Discuss</a:t>
            </a:r>
            <a:r>
              <a:rPr lang="en-US" altLang="en-US" sz="1300" b="1" dirty="0">
                <a:latin typeface="Arial" panose="020B0604020202020204" pitchFamily="34" charset="0"/>
                <a:cs typeface="Arial" panose="020B0604020202020204" pitchFamily="34" charset="0"/>
              </a:rPr>
              <a:t>: Are these COAs both appropriate and compliant with all relevant statutes/DODIs and ARs? </a:t>
            </a:r>
          </a:p>
          <a:p>
            <a:pPr marL="0" indent="0">
              <a:buFontTx/>
              <a:buAutoNum type="alphaLcPeriod"/>
            </a:pPr>
            <a:endParaRPr lang="en-US" altLang="en-US" sz="1300" b="1" dirty="0">
              <a:latin typeface="Arial" panose="020B0604020202020204" pitchFamily="34" charset="0"/>
              <a:cs typeface="Arial" panose="020B0604020202020204" pitchFamily="34" charset="0"/>
            </a:endParaRPr>
          </a:p>
          <a:p>
            <a:pPr marL="0" indent="0">
              <a:buFontTx/>
              <a:buNone/>
            </a:pPr>
            <a:endParaRPr lang="en-US" altLang="en-US" sz="1200" b="1" dirty="0">
              <a:cs typeface="Arial" panose="020B0604020202020204" pitchFamily="34" charset="0"/>
            </a:endParaRPr>
          </a:p>
          <a:p>
            <a:pPr marL="0" indent="0">
              <a:buFontTx/>
              <a:buAutoNum type="alphaLcPeriod"/>
            </a:pPr>
            <a:endParaRPr lang="en-US" altLang="en-US" sz="1300" dirty="0">
              <a:cs typeface="Arial" panose="020B0604020202020204" pitchFamily="34" charset="0"/>
            </a:endParaRPr>
          </a:p>
          <a:p>
            <a:pPr marL="0" indent="0">
              <a:buFontTx/>
              <a:buNone/>
            </a:pPr>
            <a:endParaRPr lang="en-US" altLang="en-US" sz="1300" dirty="0">
              <a:cs typeface="Arial" panose="020B0604020202020204" pitchFamily="34" charset="0"/>
            </a:endParaRP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473597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377825"/>
            <a:ext cx="7515225" cy="803275"/>
          </a:xfrm>
        </p:spPr>
        <p:txBody>
          <a:bodyPr>
            <a:normAutofit/>
          </a:bodyPr>
          <a:lstStyle/>
          <a:p>
            <a:pPr>
              <a:defRPr/>
            </a:pPr>
            <a:r>
              <a:rPr lang="en-US"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Spouse Travel/MILAIR Discussion</a:t>
            </a:r>
          </a:p>
        </p:txBody>
      </p:sp>
      <p:sp>
        <p:nvSpPr>
          <p:cNvPr id="12291" name="Content Placeholder 2"/>
          <p:cNvSpPr>
            <a:spLocks noGrp="1"/>
          </p:cNvSpPr>
          <p:nvPr>
            <p:ph idx="1"/>
          </p:nvPr>
        </p:nvSpPr>
        <p:spPr bwMode="auto">
          <a:xfrm>
            <a:off x="287079" y="1211263"/>
            <a:ext cx="8615621" cy="50509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buFontTx/>
              <a:buAutoNum type="arabicPeriod"/>
            </a:pPr>
            <a:r>
              <a:rPr lang="en-US" altLang="en-US" sz="1200" b="1" dirty="0">
                <a:latin typeface="Arial" panose="020B0604020202020204" pitchFamily="34" charset="0"/>
                <a:cs typeface="Arial" panose="020B0604020202020204" pitchFamily="34" charset="0"/>
              </a:rPr>
              <a:t>Who must approve the SO spouse’s official travel?</a:t>
            </a:r>
            <a:r>
              <a:rPr lang="en-US" altLang="en-US" sz="1200" b="1" dirty="0">
                <a:solidFill>
                  <a:srgbClr val="FF0000"/>
                </a:solidFill>
                <a:latin typeface="Arial" panose="020B0604020202020204" pitchFamily="34" charset="0"/>
                <a:cs typeface="Arial" panose="020B0604020202020204" pitchFamily="34" charset="0"/>
              </a:rPr>
              <a:t> </a:t>
            </a:r>
          </a:p>
          <a:p>
            <a:pPr marL="0" indent="0">
              <a:buNone/>
            </a:pPr>
            <a:endParaRPr lang="en-US" altLang="en-US" sz="1200" b="1" dirty="0">
              <a:solidFill>
                <a:srgbClr val="FF0000"/>
              </a:solidFill>
              <a:cs typeface="Arial" panose="020B0604020202020204" pitchFamily="34" charset="0"/>
            </a:endParaRPr>
          </a:p>
          <a:p>
            <a:pPr>
              <a:buFontTx/>
              <a:buNone/>
            </a:pPr>
            <a:r>
              <a:rPr lang="en-US" altLang="en-US" sz="1200" b="1" dirty="0">
                <a:solidFill>
                  <a:srgbClr val="FF0000"/>
                </a:solidFill>
                <a:cs typeface="Arial" panose="020B0604020202020204" pitchFamily="34" charset="0"/>
              </a:rPr>
              <a:t>  </a:t>
            </a:r>
          </a:p>
          <a:p>
            <a:pPr>
              <a:buFontTx/>
              <a:buNone/>
            </a:pPr>
            <a:endParaRPr lang="en-US" altLang="en-US" sz="1200" b="1" dirty="0">
              <a:cs typeface="Arial" panose="020B0604020202020204" pitchFamily="34" charset="0"/>
            </a:endParaRPr>
          </a:p>
          <a:p>
            <a:pPr>
              <a:buFontTx/>
              <a:buAutoNum type="arabicPeriod" startAt="2"/>
            </a:pPr>
            <a:endParaRPr lang="en-US" altLang="en-US" sz="1200" b="1" dirty="0">
              <a:latin typeface="Arial" panose="020B0604020202020204" pitchFamily="34" charset="0"/>
              <a:cs typeface="Arial" panose="020B0604020202020204" pitchFamily="34" charset="0"/>
            </a:endParaRPr>
          </a:p>
          <a:p>
            <a:pPr>
              <a:buFontTx/>
              <a:buAutoNum type="arabicPeriod" startAt="2"/>
            </a:pPr>
            <a:r>
              <a:rPr lang="en-US" altLang="en-US" sz="1200" b="1" dirty="0">
                <a:latin typeface="Arial" panose="020B0604020202020204" pitchFamily="34" charset="0"/>
                <a:cs typeface="Arial" panose="020B0604020202020204" pitchFamily="34" charset="0"/>
              </a:rPr>
              <a:t>Is the MILAIR COA viable and supportable? </a:t>
            </a:r>
          </a:p>
          <a:p>
            <a:pPr>
              <a:buFontTx/>
              <a:buNone/>
            </a:pPr>
            <a:r>
              <a:rPr lang="en-US" altLang="en-US" sz="1200" b="1" dirty="0">
                <a:cs typeface="Arial" panose="020B0604020202020204" pitchFamily="34" charset="0"/>
              </a:rPr>
              <a:t> </a:t>
            </a:r>
            <a:endParaRPr lang="en-US" altLang="en-US" sz="1200" dirty="0">
              <a:solidFill>
                <a:srgbClr val="FF0000"/>
              </a:solidFill>
              <a:cs typeface="Arial" panose="020B0604020202020204" pitchFamily="34" charset="0"/>
            </a:endParaRPr>
          </a:p>
          <a:p>
            <a:pPr lvl="1">
              <a:buFontTx/>
              <a:buAutoNum type="alphaLcParenR"/>
            </a:pPr>
            <a:r>
              <a:rPr lang="en-US" altLang="en-US" sz="1200" b="1" dirty="0">
                <a:latin typeface="Arial" panose="020B0604020202020204" pitchFamily="34" charset="0"/>
                <a:cs typeface="Arial" panose="020B0604020202020204" pitchFamily="34" charset="0"/>
              </a:rPr>
              <a:t>Who can approve the SO’s MILAIR request ? </a:t>
            </a:r>
          </a:p>
          <a:p>
            <a:pPr lvl="1">
              <a:buFontTx/>
              <a:buAutoNum type="alphaLcParenR"/>
            </a:pPr>
            <a:endParaRPr lang="en-US" altLang="en-US" sz="1200" b="1" dirty="0">
              <a:latin typeface="Arial" panose="020B0604020202020204" pitchFamily="34" charset="0"/>
              <a:cs typeface="Arial" panose="020B0604020202020204" pitchFamily="34" charset="0"/>
            </a:endParaRPr>
          </a:p>
          <a:p>
            <a:pPr lvl="1">
              <a:buFontTx/>
              <a:buAutoNum type="alphaLcParenR"/>
            </a:pPr>
            <a:endParaRPr lang="en-US" altLang="en-US" sz="1200" dirty="0">
              <a:solidFill>
                <a:srgbClr val="FF0000"/>
              </a:solidFill>
              <a:latin typeface="Arial" panose="020B0604020202020204" pitchFamily="34" charset="0"/>
              <a:cs typeface="Arial" panose="020B0604020202020204" pitchFamily="34" charset="0"/>
            </a:endParaRPr>
          </a:p>
          <a:p>
            <a:pPr lvl="1">
              <a:buFontTx/>
              <a:buAutoNum type="alphaLcParenR"/>
            </a:pPr>
            <a:endParaRPr lang="en-US" altLang="en-US" sz="1200" b="1" dirty="0">
              <a:latin typeface="Arial" panose="020B0604020202020204" pitchFamily="34" charset="0"/>
              <a:cs typeface="Arial" panose="020B0604020202020204" pitchFamily="34" charset="0"/>
            </a:endParaRPr>
          </a:p>
          <a:p>
            <a:pPr lvl="1">
              <a:buFontTx/>
              <a:buAutoNum type="alphaLcParenR"/>
            </a:pPr>
            <a:r>
              <a:rPr lang="en-US" altLang="en-US" sz="1200" b="1" dirty="0">
                <a:latin typeface="Arial" panose="020B0604020202020204" pitchFamily="34" charset="0"/>
                <a:cs typeface="Arial" panose="020B0604020202020204" pitchFamily="34" charset="0"/>
              </a:rPr>
              <a:t>Justification:</a:t>
            </a:r>
          </a:p>
          <a:p>
            <a:pPr lvl="1">
              <a:buFontTx/>
              <a:buAutoNum type="alphaLcParenR"/>
            </a:pPr>
            <a:endParaRPr lang="en-US" altLang="en-US" sz="1200" b="1" dirty="0">
              <a:latin typeface="Arial" panose="020B0604020202020204" pitchFamily="34" charset="0"/>
              <a:cs typeface="Arial" panose="020B0604020202020204" pitchFamily="34" charset="0"/>
            </a:endParaRPr>
          </a:p>
          <a:p>
            <a:pPr lvl="1">
              <a:buFontTx/>
              <a:buAutoNum type="alphaLcParenR"/>
            </a:pPr>
            <a:endParaRPr lang="en-US" altLang="en-US" sz="1200" b="1" dirty="0">
              <a:solidFill>
                <a:srgbClr val="FF0000"/>
              </a:solidFill>
              <a:latin typeface="Arial" panose="020B0604020202020204" pitchFamily="34" charset="0"/>
              <a:cs typeface="Arial" panose="020B0604020202020204" pitchFamily="34" charset="0"/>
            </a:endParaRPr>
          </a:p>
          <a:p>
            <a:pPr lvl="1">
              <a:buFontTx/>
              <a:buAutoNum type="alphaLcParenR"/>
            </a:pPr>
            <a:endParaRPr lang="en-US" altLang="en-US" sz="1200" dirty="0">
              <a:solidFill>
                <a:srgbClr val="FF0000"/>
              </a:solidFill>
              <a:latin typeface="Arial" panose="020B0604020202020204" pitchFamily="34" charset="0"/>
              <a:cs typeface="Arial" panose="020B0604020202020204" pitchFamily="34" charset="0"/>
            </a:endParaRPr>
          </a:p>
          <a:p>
            <a:pPr lvl="1">
              <a:buFontTx/>
              <a:buAutoNum type="alphaLcParenR"/>
            </a:pPr>
            <a:r>
              <a:rPr lang="en-US" altLang="en-US" sz="1200" b="1" dirty="0">
                <a:latin typeface="Arial" panose="020B0604020202020204" pitchFamily="34" charset="0"/>
                <a:cs typeface="Arial" panose="020B0604020202020204" pitchFamily="34" charset="0"/>
              </a:rPr>
              <a:t>Unauthorized Diversion:</a:t>
            </a:r>
          </a:p>
          <a:p>
            <a:pPr lvl="1">
              <a:buFontTx/>
              <a:buAutoNum type="alphaLcParenR"/>
            </a:pPr>
            <a:endParaRPr lang="en-US" altLang="en-US" sz="1200" b="1" dirty="0">
              <a:solidFill>
                <a:srgbClr val="FF0000"/>
              </a:solidFill>
              <a:latin typeface="Arial" panose="020B0604020202020204" pitchFamily="34" charset="0"/>
              <a:cs typeface="Arial" panose="020B0604020202020204" pitchFamily="34" charset="0"/>
            </a:endParaRPr>
          </a:p>
          <a:p>
            <a:pPr lvl="1">
              <a:buFontTx/>
              <a:buAutoNum type="alphaLcParenR"/>
            </a:pPr>
            <a:endParaRPr lang="en-US" altLang="en-US" sz="1200" dirty="0">
              <a:solidFill>
                <a:srgbClr val="FF0000"/>
              </a:solidFill>
              <a:latin typeface="Arial" panose="020B0604020202020204" pitchFamily="34" charset="0"/>
              <a:cs typeface="Arial" panose="020B0604020202020204" pitchFamily="34" charset="0"/>
            </a:endParaRPr>
          </a:p>
          <a:p>
            <a:pPr>
              <a:buFontTx/>
              <a:buAutoNum type="arabicPeriod"/>
            </a:pPr>
            <a:endParaRPr lang="en-US" altLang="en-US" sz="1200" b="1" dirty="0">
              <a:latin typeface="Arial" panose="020B0604020202020204" pitchFamily="34" charset="0"/>
              <a:cs typeface="Arial" panose="020B0604020202020204" pitchFamily="34" charset="0"/>
            </a:endParaRPr>
          </a:p>
          <a:p>
            <a:pPr>
              <a:buFontTx/>
              <a:buAutoNum type="arabicPeriod" startAt="3"/>
            </a:pPr>
            <a:r>
              <a:rPr lang="en-US" altLang="en-US" sz="1200" b="1" dirty="0">
                <a:latin typeface="Arial" panose="020B0604020202020204" pitchFamily="34" charset="0"/>
                <a:cs typeface="Arial" panose="020B0604020202020204" pitchFamily="34" charset="0"/>
              </a:rPr>
              <a:t>Is the Commercial Air COA viable and supportable?</a:t>
            </a:r>
            <a:endParaRPr lang="en-US" altLang="en-US" sz="1200" b="1" dirty="0">
              <a:solidFill>
                <a:srgbClr val="FF0000"/>
              </a:solidFill>
              <a:latin typeface="Arial" panose="020B0604020202020204" pitchFamily="34" charset="0"/>
              <a:cs typeface="Arial" panose="020B0604020202020204" pitchFamily="34" charset="0"/>
            </a:endParaRPr>
          </a:p>
          <a:p>
            <a:pPr>
              <a:buFontTx/>
              <a:buNone/>
            </a:pPr>
            <a:r>
              <a:rPr lang="en-US" altLang="en-US" sz="1200" b="1" dirty="0">
                <a:latin typeface="Arial" panose="020B0604020202020204" pitchFamily="34" charset="0"/>
                <a:cs typeface="Arial" panose="020B0604020202020204" pitchFamily="34" charset="0"/>
              </a:rPr>
              <a:t>  </a:t>
            </a:r>
          </a:p>
          <a:p>
            <a:pPr>
              <a:buFontTx/>
              <a:buNone/>
            </a:pPr>
            <a:endParaRPr lang="en-US" altLang="en-US" sz="1600" dirty="0">
              <a:solidFill>
                <a:srgbClr val="FF0000"/>
              </a:solidFill>
              <a:latin typeface="Arial" panose="020B0604020202020204" pitchFamily="34" charset="0"/>
              <a:cs typeface="Arial" panose="020B0604020202020204" pitchFamily="34" charset="0"/>
            </a:endParaRPr>
          </a:p>
        </p:txBody>
      </p:sp>
      <p:sp>
        <p:nvSpPr>
          <p:cNvPr id="12292" name="Rectangle 3"/>
          <p:cNvSpPr>
            <a:spLocks noChangeArrowheads="1"/>
          </p:cNvSpPr>
          <p:nvPr/>
        </p:nvSpPr>
        <p:spPr bwMode="auto">
          <a:xfrm>
            <a:off x="636876" y="1486339"/>
            <a:ext cx="80533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b="1" u="sng" dirty="0">
                <a:solidFill>
                  <a:srgbClr val="0000CC"/>
                </a:solidFill>
              </a:rPr>
              <a:t>Every </a:t>
            </a:r>
            <a:r>
              <a:rPr lang="en-US" altLang="en-US" sz="1200" dirty="0">
                <a:solidFill>
                  <a:srgbClr val="0000CC"/>
                </a:solidFill>
              </a:rPr>
              <a:t>instance of spouse travel is considered an “exception to policy.”  In this example, this course has been designated as “Service endorsed,” (a process that requires Army G–3 Training Directorate endorsement and SECARMY approval). Thus, the SO’s spouse may travel at the U.S. Government expense as an authorized exception to policy.</a:t>
            </a:r>
          </a:p>
        </p:txBody>
      </p:sp>
      <p:sp>
        <p:nvSpPr>
          <p:cNvPr id="12293" name="Rectangle 4"/>
          <p:cNvSpPr>
            <a:spLocks noChangeArrowheads="1"/>
          </p:cNvSpPr>
          <p:nvPr/>
        </p:nvSpPr>
        <p:spPr bwMode="auto">
          <a:xfrm>
            <a:off x="636876" y="2509891"/>
            <a:ext cx="12588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b="1" dirty="0">
                <a:solidFill>
                  <a:srgbClr val="FF0000"/>
                </a:solidFill>
              </a:rPr>
              <a:t>No</a:t>
            </a:r>
            <a:r>
              <a:rPr lang="en-US" altLang="en-US" sz="1200" dirty="0">
                <a:solidFill>
                  <a:srgbClr val="0000CC"/>
                </a:solidFill>
              </a:rPr>
              <a:t>…see below.</a:t>
            </a:r>
          </a:p>
        </p:txBody>
      </p:sp>
      <p:sp>
        <p:nvSpPr>
          <p:cNvPr id="12294" name="Rectangle 5"/>
          <p:cNvSpPr>
            <a:spLocks noChangeArrowheads="1"/>
          </p:cNvSpPr>
          <p:nvPr/>
        </p:nvSpPr>
        <p:spPr bwMode="auto">
          <a:xfrm>
            <a:off x="1028699" y="2968110"/>
            <a:ext cx="75930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solidFill>
                  <a:srgbClr val="0000CC"/>
                </a:solidFill>
              </a:rPr>
              <a:t>In accordance with (IAW) DODD 4500.56 and DODI 4500.43, in most cases, an official who is “one organization level or higher,” must approve a MILAIR request. This generally means that an SO cannot “self-approve” this request, unless he or she is the SECARMY or CSA.</a:t>
            </a:r>
          </a:p>
        </p:txBody>
      </p:sp>
      <p:sp>
        <p:nvSpPr>
          <p:cNvPr id="12295" name="Rectangle 6"/>
          <p:cNvSpPr>
            <a:spLocks noChangeArrowheads="1"/>
          </p:cNvSpPr>
          <p:nvPr/>
        </p:nvSpPr>
        <p:spPr bwMode="auto">
          <a:xfrm>
            <a:off x="1063624" y="3837182"/>
            <a:ext cx="75231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solidFill>
                  <a:srgbClr val="0000CC"/>
                </a:solidFill>
              </a:rPr>
              <a:t>Using MILAIR because it is more convenient for the SO is not a valid justification. IAW DODD 4500.56 and DODI 4500.43, the SO must show why commercial air and or ground resources cannot meet mission requirements before using MILAIR.</a:t>
            </a:r>
          </a:p>
        </p:txBody>
      </p:sp>
      <p:sp>
        <p:nvSpPr>
          <p:cNvPr id="12296" name="Rectangle 7"/>
          <p:cNvSpPr>
            <a:spLocks noChangeArrowheads="1"/>
          </p:cNvSpPr>
          <p:nvPr/>
        </p:nvSpPr>
        <p:spPr bwMode="auto">
          <a:xfrm>
            <a:off x="1057275" y="4712774"/>
            <a:ext cx="73564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solidFill>
                  <a:srgbClr val="0000CC"/>
                </a:solidFill>
              </a:rPr>
              <a:t>Even if the SO had a valid justification and approval for MILAIR was received from one organization level higher, stopping in Fort Leavenworth to pick up the spouse would be an unauthorized diversion (stopping to pick up the spouse is </a:t>
            </a:r>
            <a:r>
              <a:rPr lang="en-US" altLang="en-US" sz="1200" b="1" dirty="0">
                <a:solidFill>
                  <a:srgbClr val="FF0000"/>
                </a:solidFill>
              </a:rPr>
              <a:t>not </a:t>
            </a:r>
            <a:r>
              <a:rPr lang="en-US" altLang="en-US" sz="1200" dirty="0">
                <a:solidFill>
                  <a:srgbClr val="0000CC"/>
                </a:solidFill>
              </a:rPr>
              <a:t>“non-interference”).</a:t>
            </a:r>
          </a:p>
        </p:txBody>
      </p:sp>
      <p:sp>
        <p:nvSpPr>
          <p:cNvPr id="12297" name="Rectangle 8"/>
          <p:cNvSpPr>
            <a:spLocks noChangeArrowheads="1"/>
          </p:cNvSpPr>
          <p:nvPr/>
        </p:nvSpPr>
        <p:spPr bwMode="auto">
          <a:xfrm>
            <a:off x="636876" y="5588366"/>
            <a:ext cx="7772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b="1" dirty="0">
                <a:solidFill>
                  <a:srgbClr val="006600"/>
                </a:solidFill>
              </a:rPr>
              <a:t>Yes</a:t>
            </a:r>
            <a:r>
              <a:rPr lang="en-US" altLang="en-US" sz="1200" b="1" dirty="0">
                <a:solidFill>
                  <a:srgbClr val="0000CC"/>
                </a:solidFill>
              </a:rPr>
              <a:t>. </a:t>
            </a:r>
            <a:r>
              <a:rPr lang="en-US" altLang="en-US" sz="1200" dirty="0">
                <a:solidFill>
                  <a:srgbClr val="0000CC"/>
                </a:solidFill>
              </a:rPr>
              <a:t>Because this is a “Service-endorsed” course/briefing and the SO’s spouse has been issued an invitational travel authorization by the conference organizer, this is considered other spouse travel and the spouse can travel on an independent basis. </a:t>
            </a:r>
          </a:p>
        </p:txBody>
      </p:sp>
      <p:sp>
        <p:nvSpPr>
          <p:cNvPr id="12298" name="TextBox 9"/>
          <p:cNvSpPr txBox="1">
            <a:spLocks noChangeArrowheads="1"/>
          </p:cNvSpPr>
          <p:nvPr/>
        </p:nvSpPr>
        <p:spPr bwMode="auto">
          <a:xfrm>
            <a:off x="1828800" y="307498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934739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2823" y="2557107"/>
            <a:ext cx="800219" cy="605936"/>
            <a:chOff x="10506" y="1915178"/>
            <a:chExt cx="800219" cy="605936"/>
          </a:xfrm>
        </p:grpSpPr>
        <p:sp>
          <p:nvSpPr>
            <p:cNvPr id="4" name="Flowchart: Connector 3"/>
            <p:cNvSpPr/>
            <p:nvPr/>
          </p:nvSpPr>
          <p:spPr>
            <a:xfrm>
              <a:off x="104295" y="1915178"/>
              <a:ext cx="597702" cy="6059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675"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TextBox 4"/>
            <p:cNvSpPr txBox="1"/>
            <p:nvPr/>
          </p:nvSpPr>
          <p:spPr>
            <a:xfrm>
              <a:off x="10506" y="1961639"/>
              <a:ext cx="800219" cy="369332"/>
            </a:xfrm>
            <a:prstGeom prst="rect">
              <a:avLst/>
            </a:prstGeom>
            <a:noFill/>
          </p:spPr>
          <p:txBody>
            <a:bodyPr wrap="none" rtlCol="0">
              <a:spAutoFit/>
            </a:bodyPr>
            <a:lstStyle/>
            <a:p>
              <a:pPr algn="ctr"/>
              <a:r>
                <a:rPr lang="en-US" sz="900" b="1" dirty="0">
                  <a:solidFill>
                    <a:schemeClr val="bg1"/>
                  </a:solidFill>
                  <a:latin typeface="Arial" panose="020B0604020202020204" pitchFamily="34" charset="0"/>
                  <a:cs typeface="Arial" panose="020B0604020202020204" pitchFamily="34" charset="0"/>
                </a:rPr>
                <a:t>Receive</a:t>
              </a:r>
            </a:p>
            <a:p>
              <a:pPr algn="ctr"/>
              <a:r>
                <a:rPr lang="en-US" sz="900" b="1" dirty="0">
                  <a:solidFill>
                    <a:schemeClr val="bg1"/>
                  </a:solidFill>
                  <a:latin typeface="Arial" panose="020B0604020202020204" pitchFamily="34" charset="0"/>
                  <a:cs typeface="Arial" panose="020B0604020202020204" pitchFamily="34" charset="0"/>
                </a:rPr>
                <a:t>Travel Plan</a:t>
              </a:r>
            </a:p>
          </p:txBody>
        </p:sp>
      </p:grpSp>
      <p:sp>
        <p:nvSpPr>
          <p:cNvPr id="53" name="TextBox 52"/>
          <p:cNvSpPr txBox="1"/>
          <p:nvPr/>
        </p:nvSpPr>
        <p:spPr>
          <a:xfrm>
            <a:off x="2822193" y="4921622"/>
            <a:ext cx="3297441" cy="584775"/>
          </a:xfrm>
          <a:prstGeom prst="rect">
            <a:avLst/>
          </a:prstGeom>
          <a:noFill/>
        </p:spPr>
        <p:txBody>
          <a:bodyPr wrap="none" rtlCol="0">
            <a:spAutoFit/>
          </a:bodyPr>
          <a:lstStyle/>
          <a:p>
            <a:r>
              <a:rPr lang="en-US" sz="1400" b="1" u="sng" dirty="0">
                <a:latin typeface="Arial" pitchFamily="34" charset="0"/>
                <a:cs typeface="Arial" pitchFamily="34" charset="0"/>
              </a:rPr>
              <a:t>Record the Circumstances of Travel</a:t>
            </a:r>
            <a:r>
              <a:rPr lang="en-US" sz="1400" b="1" dirty="0">
                <a:latin typeface="Arial" pitchFamily="34" charset="0"/>
                <a:cs typeface="Arial" pitchFamily="34" charset="0"/>
              </a:rPr>
              <a:t>:</a:t>
            </a:r>
          </a:p>
          <a:p>
            <a:endParaRPr lang="en-US" b="1" dirty="0">
              <a:solidFill>
                <a:schemeClr val="accent6">
                  <a:lumMod val="50000"/>
                </a:schemeClr>
              </a:solidFill>
            </a:endParaRPr>
          </a:p>
        </p:txBody>
      </p:sp>
      <p:sp>
        <p:nvSpPr>
          <p:cNvPr id="54" name="Rectangle 53"/>
          <p:cNvSpPr/>
          <p:nvPr/>
        </p:nvSpPr>
        <p:spPr>
          <a:xfrm>
            <a:off x="678668" y="5185185"/>
            <a:ext cx="8072859" cy="759182"/>
          </a:xfrm>
          <a:prstGeom prst="rect">
            <a:avLst/>
          </a:prstGeom>
        </p:spPr>
        <p:txBody>
          <a:bodyPr wrap="square">
            <a:spAutoFit/>
          </a:bodyPr>
          <a:lstStyle/>
          <a:p>
            <a:pPr marL="231775" lvl="1" indent="-231775">
              <a:lnSpc>
                <a:spcPts val="1300"/>
              </a:lnSpc>
              <a:buFont typeface="+mj-lt"/>
              <a:buAutoNum type="alphaLcParenR"/>
            </a:pPr>
            <a:r>
              <a:rPr lang="en-US" altLang="en-US" sz="1100" dirty="0">
                <a:latin typeface="Arial" panose="020B0604020202020204" pitchFamily="34" charset="0"/>
                <a:cs typeface="Arial" panose="020B0604020202020204" pitchFamily="34" charset="0"/>
              </a:rPr>
              <a:t>Is the SO requesting to travel via MILAIR for official travel? If so, why? </a:t>
            </a:r>
          </a:p>
          <a:p>
            <a:pPr marL="231775" lvl="1" indent="-231775">
              <a:lnSpc>
                <a:spcPts val="1300"/>
              </a:lnSpc>
              <a:buFont typeface="+mj-lt"/>
              <a:buAutoNum type="alphaLcParenR"/>
            </a:pPr>
            <a:r>
              <a:rPr lang="en-US" altLang="en-US" sz="1100" dirty="0">
                <a:latin typeface="Arial" panose="020B0604020202020204" pitchFamily="34" charset="0"/>
                <a:cs typeface="Arial" panose="020B0604020202020204" pitchFamily="34" charset="0"/>
              </a:rPr>
              <a:t>Why is commercial air not a viable option to meet mission requirements? (e.g., pandemic, timing, location, mission, etc.)</a:t>
            </a:r>
          </a:p>
          <a:p>
            <a:pPr marL="231775" lvl="1" indent="-231775">
              <a:lnSpc>
                <a:spcPts val="1300"/>
              </a:lnSpc>
              <a:buFont typeface="+mj-lt"/>
              <a:buAutoNum type="alphaLcParenR"/>
            </a:pPr>
            <a:r>
              <a:rPr lang="en-US" altLang="en-US" sz="1100" dirty="0">
                <a:latin typeface="Arial" panose="020B0604020202020204" pitchFamily="34" charset="0"/>
                <a:cs typeface="Arial" panose="020B0604020202020204" pitchFamily="34" charset="0"/>
              </a:rPr>
              <a:t>Is the SO’s spouse accompanying him/her? If so, under what circumstance? (e.g., invitational travel, “unofficial travel,” etc.)</a:t>
            </a:r>
          </a:p>
          <a:p>
            <a:pPr marL="231775" lvl="1" indent="-231775">
              <a:lnSpc>
                <a:spcPts val="1300"/>
              </a:lnSpc>
              <a:buFont typeface="+mj-lt"/>
              <a:buAutoNum type="alphaLcParenR"/>
            </a:pPr>
            <a:r>
              <a:rPr lang="en-US" altLang="en-US" sz="1100" dirty="0">
                <a:latin typeface="Arial" panose="020B0604020202020204" pitchFamily="34" charset="0"/>
                <a:cs typeface="Arial" panose="020B0604020202020204" pitchFamily="34" charset="0"/>
              </a:rPr>
              <a:t>Will spouse travel interfere with, cause deviations to, or modify the SO’s travel plans? </a:t>
            </a:r>
          </a:p>
        </p:txBody>
      </p:sp>
      <p:sp>
        <p:nvSpPr>
          <p:cNvPr id="79" name="Rectangle 78"/>
          <p:cNvSpPr/>
          <p:nvPr/>
        </p:nvSpPr>
        <p:spPr>
          <a:xfrm>
            <a:off x="834198" y="2466724"/>
            <a:ext cx="1002665" cy="775018"/>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Initiate</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Record the Circumstances of Travel   (See Below)</a:t>
            </a:r>
          </a:p>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80" name="TextBox 79"/>
          <p:cNvSpPr txBox="1"/>
          <p:nvPr/>
        </p:nvSpPr>
        <p:spPr>
          <a:xfrm>
            <a:off x="757518" y="3259583"/>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latin typeface="+mj-lt"/>
              </a:rPr>
              <a:t> </a:t>
            </a:r>
          </a:p>
        </p:txBody>
      </p:sp>
      <p:sp>
        <p:nvSpPr>
          <p:cNvPr id="88" name="TextBox 33"/>
          <p:cNvSpPr txBox="1">
            <a:spLocks noChangeArrowheads="1"/>
          </p:cNvSpPr>
          <p:nvPr/>
        </p:nvSpPr>
        <p:spPr bwMode="auto">
          <a:xfrm>
            <a:off x="3914431" y="4442171"/>
            <a:ext cx="14414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900" b="1" i="1" dirty="0"/>
              <a:t>Staff Judge Advocate</a:t>
            </a:r>
          </a:p>
          <a:p>
            <a:pPr>
              <a:buFont typeface="Arial" panose="020B0604020202020204" pitchFamily="34" charset="0"/>
              <a:buChar char="•"/>
            </a:pPr>
            <a:r>
              <a:rPr lang="en-US" altLang="en-US" sz="900" b="1" i="1" dirty="0"/>
              <a:t>Installation Legal Office</a:t>
            </a:r>
            <a:endParaRPr lang="en-US" altLang="en-US" sz="900" i="1" dirty="0"/>
          </a:p>
        </p:txBody>
      </p:sp>
      <p:sp>
        <p:nvSpPr>
          <p:cNvPr id="89" name="Rectangle 88"/>
          <p:cNvSpPr/>
          <p:nvPr/>
        </p:nvSpPr>
        <p:spPr>
          <a:xfrm>
            <a:off x="5354489" y="2429848"/>
            <a:ext cx="1011237" cy="82751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Review and Task</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GOV Resources</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ETP</a:t>
            </a:r>
          </a:p>
          <a:p>
            <a:pPr algn="ctr">
              <a:defRPr/>
            </a:pPr>
            <a:endParaRPr lang="en-US" sz="900" b="1" dirty="0">
              <a:solidFill>
                <a:schemeClr val="bg1"/>
              </a:solidFill>
              <a:effectLst>
                <a:outerShdw blurRad="38100" dist="38100" dir="2700000" algn="tl">
                  <a:srgbClr val="000000">
                    <a:alpha val="43137"/>
                  </a:srgbClr>
                </a:outerShdw>
              </a:effectLst>
            </a:endParaRPr>
          </a:p>
        </p:txBody>
      </p:sp>
      <p:sp>
        <p:nvSpPr>
          <p:cNvPr id="90" name="TextBox 35"/>
          <p:cNvSpPr txBox="1">
            <a:spLocks noChangeArrowheads="1"/>
          </p:cNvSpPr>
          <p:nvPr/>
        </p:nvSpPr>
        <p:spPr bwMode="auto">
          <a:xfrm>
            <a:off x="5223796" y="3229276"/>
            <a:ext cx="1441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900" b="1" i="1" dirty="0"/>
              <a:t>Chief of Staff</a:t>
            </a:r>
          </a:p>
          <a:p>
            <a:pPr>
              <a:buFont typeface="Arial" panose="020B0604020202020204" pitchFamily="34" charset="0"/>
              <a:buChar char="•"/>
            </a:pPr>
            <a:r>
              <a:rPr lang="en-US" altLang="en-US" sz="900" b="1" i="1" dirty="0"/>
              <a:t>XO</a:t>
            </a:r>
            <a:endParaRPr lang="en-US" altLang="en-US" sz="900" i="1" dirty="0"/>
          </a:p>
        </p:txBody>
      </p:sp>
      <p:sp>
        <p:nvSpPr>
          <p:cNvPr id="91" name="Rectangle 90"/>
          <p:cNvSpPr/>
          <p:nvPr/>
        </p:nvSpPr>
        <p:spPr>
          <a:xfrm>
            <a:off x="5371872" y="3681627"/>
            <a:ext cx="1023960" cy="795432"/>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MILAIR  Approval</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 Justification</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ETP</a:t>
            </a:r>
          </a:p>
          <a:p>
            <a:pPr algn="ctr">
              <a:defRPr/>
            </a:pPr>
            <a:endParaRPr lang="en-US" sz="900" b="1" dirty="0">
              <a:solidFill>
                <a:schemeClr val="bg1"/>
              </a:solidFill>
              <a:effectLst>
                <a:outerShdw blurRad="38100" dist="38100" dir="2700000" algn="tl">
                  <a:srgbClr val="000000">
                    <a:alpha val="43137"/>
                  </a:srgbClr>
                </a:outerShdw>
              </a:effectLst>
            </a:endParaRPr>
          </a:p>
          <a:p>
            <a:pPr algn="ctr">
              <a:defRPr/>
            </a:pPr>
            <a:endParaRPr lang="en-US" sz="1350" b="1" dirty="0">
              <a:effectLst>
                <a:outerShdw blurRad="38100" dist="38100" dir="2700000" algn="tl">
                  <a:srgbClr val="000000">
                    <a:alpha val="43137"/>
                  </a:srgbClr>
                </a:outerShdw>
              </a:effectLst>
            </a:endParaRPr>
          </a:p>
        </p:txBody>
      </p:sp>
      <p:sp>
        <p:nvSpPr>
          <p:cNvPr id="92" name="Rectangle 91"/>
          <p:cNvSpPr/>
          <p:nvPr/>
        </p:nvSpPr>
        <p:spPr>
          <a:xfrm>
            <a:off x="7923633" y="2462205"/>
            <a:ext cx="1058862" cy="77787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Archive</a:t>
            </a:r>
          </a:p>
          <a:p>
            <a:pPr algn="ctr">
              <a:lnSpc>
                <a:spcPts val="800"/>
              </a:lnSpc>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 </a:t>
            </a:r>
          </a:p>
          <a:p>
            <a:pPr algn="ctr">
              <a:lnSpc>
                <a:spcPts val="800"/>
              </a:lnSpc>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GOV Resources</a:t>
            </a:r>
          </a:p>
          <a:p>
            <a:pPr algn="ctr">
              <a:lnSpc>
                <a:spcPts val="800"/>
              </a:lnSpc>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Legal Review</a:t>
            </a:r>
          </a:p>
          <a:p>
            <a:pPr algn="ctr">
              <a:lnSpc>
                <a:spcPts val="800"/>
              </a:lnSpc>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MILAIR Approval</a:t>
            </a:r>
          </a:p>
          <a:p>
            <a:pPr algn="ctr">
              <a:lnSpc>
                <a:spcPts val="800"/>
              </a:lnSpc>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ETP</a:t>
            </a:r>
          </a:p>
          <a:p>
            <a:pPr algn="ctr">
              <a:defRPr/>
            </a:pPr>
            <a:endParaRPr lang="en-US" sz="800" b="1" dirty="0">
              <a:effectLst>
                <a:outerShdw blurRad="38100" dist="38100" dir="2700000" algn="tl">
                  <a:srgbClr val="000000">
                    <a:alpha val="43137"/>
                  </a:srgbClr>
                </a:outerShdw>
              </a:effectLst>
            </a:endParaRPr>
          </a:p>
        </p:txBody>
      </p:sp>
      <p:sp>
        <p:nvSpPr>
          <p:cNvPr id="93" name="TextBox 92"/>
          <p:cNvSpPr txBox="1"/>
          <p:nvPr/>
        </p:nvSpPr>
        <p:spPr>
          <a:xfrm>
            <a:off x="7849020" y="3202077"/>
            <a:ext cx="1208088" cy="646113"/>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latin typeface="+mj-lt"/>
              </a:rPr>
              <a:t> </a:t>
            </a:r>
          </a:p>
        </p:txBody>
      </p:sp>
      <p:cxnSp>
        <p:nvCxnSpPr>
          <p:cNvPr id="100" name="Straight Arrow Connector 99"/>
          <p:cNvCxnSpPr>
            <a:stCxn id="65" idx="0"/>
          </p:cNvCxnSpPr>
          <p:nvPr/>
        </p:nvCxnSpPr>
        <p:spPr>
          <a:xfrm flipV="1">
            <a:off x="2316286" y="2300889"/>
            <a:ext cx="8863" cy="257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65" idx="3"/>
            <a:endCxn id="41" idx="1"/>
          </p:cNvCxnSpPr>
          <p:nvPr/>
        </p:nvCxnSpPr>
        <p:spPr>
          <a:xfrm flipV="1">
            <a:off x="2662361" y="2857485"/>
            <a:ext cx="196367" cy="1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8" name="Rectangle 177"/>
          <p:cNvSpPr/>
          <p:nvPr/>
        </p:nvSpPr>
        <p:spPr>
          <a:xfrm>
            <a:off x="6665246" y="2446819"/>
            <a:ext cx="1011237" cy="793261"/>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Approve</a:t>
            </a:r>
          </a:p>
          <a:p>
            <a:pPr algn="ctr">
              <a:lnSpc>
                <a:spcPts val="800"/>
              </a:lnSpc>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a:t>
            </a:r>
          </a:p>
          <a:p>
            <a:pPr algn="ctr">
              <a:lnSpc>
                <a:spcPts val="800"/>
              </a:lnSpc>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GOV Resources</a:t>
            </a:r>
          </a:p>
          <a:p>
            <a:pPr algn="ctr">
              <a:lnSpc>
                <a:spcPts val="800"/>
              </a:lnSpc>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a:t>
            </a:r>
          </a:p>
          <a:p>
            <a:pPr algn="ctr">
              <a:lnSpc>
                <a:spcPts val="800"/>
              </a:lnSpc>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MILAIR Approval</a:t>
            </a:r>
          </a:p>
          <a:p>
            <a:pPr algn="ctr">
              <a:lnSpc>
                <a:spcPts val="800"/>
              </a:lnSpc>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ETP</a:t>
            </a:r>
          </a:p>
          <a:p>
            <a:pPr algn="ctr">
              <a:defRPr/>
            </a:pPr>
            <a:endParaRPr lang="en-US" sz="1050" b="1" dirty="0">
              <a:solidFill>
                <a:schemeClr val="bg1"/>
              </a:solidFill>
              <a:effectLst>
                <a:outerShdw blurRad="38100" dist="38100" dir="2700000" algn="tl">
                  <a:srgbClr val="000000">
                    <a:alpha val="43137"/>
                  </a:srgbClr>
                </a:outerShdw>
              </a:effectLst>
            </a:endParaRPr>
          </a:p>
          <a:p>
            <a:pPr algn="ctr">
              <a:defRPr/>
            </a:pPr>
            <a:endParaRPr lang="en-US" sz="900" b="1" dirty="0">
              <a:solidFill>
                <a:schemeClr val="bg1"/>
              </a:solidFill>
              <a:effectLst>
                <a:outerShdw blurRad="38100" dist="38100" dir="2700000" algn="tl">
                  <a:srgbClr val="000000">
                    <a:alpha val="43137"/>
                  </a:srgbClr>
                </a:outerShdw>
              </a:effectLst>
            </a:endParaRPr>
          </a:p>
        </p:txBody>
      </p:sp>
      <p:sp>
        <p:nvSpPr>
          <p:cNvPr id="183" name="TextBox 39"/>
          <p:cNvSpPr txBox="1">
            <a:spLocks noChangeArrowheads="1"/>
          </p:cNvSpPr>
          <p:nvPr/>
        </p:nvSpPr>
        <p:spPr bwMode="auto">
          <a:xfrm>
            <a:off x="6719703" y="3208181"/>
            <a:ext cx="14430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i="1" dirty="0"/>
              <a:t>Senior Official</a:t>
            </a:r>
            <a:endParaRPr lang="en-US" altLang="en-US" sz="900" i="1" dirty="0"/>
          </a:p>
        </p:txBody>
      </p:sp>
      <p:sp>
        <p:nvSpPr>
          <p:cNvPr id="184" name="TextBox 16"/>
          <p:cNvSpPr txBox="1">
            <a:spLocks noChangeArrowheads="1"/>
          </p:cNvSpPr>
          <p:nvPr/>
        </p:nvSpPr>
        <p:spPr bwMode="auto">
          <a:xfrm>
            <a:off x="2825666" y="3080879"/>
            <a:ext cx="4186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dirty="0"/>
              <a:t>Yes</a:t>
            </a:r>
          </a:p>
        </p:txBody>
      </p:sp>
      <p:sp>
        <p:nvSpPr>
          <p:cNvPr id="185" name="TextBox 184"/>
          <p:cNvSpPr txBox="1"/>
          <p:nvPr/>
        </p:nvSpPr>
        <p:spPr>
          <a:xfrm>
            <a:off x="3387673" y="2623502"/>
            <a:ext cx="338554" cy="230832"/>
          </a:xfrm>
          <a:prstGeom prst="rect">
            <a:avLst/>
          </a:prstGeom>
          <a:noFill/>
        </p:spPr>
        <p:txBody>
          <a:bodyPr wrap="none" rtlCol="0">
            <a:spAutoFit/>
          </a:bodyPr>
          <a:lstStyle/>
          <a:p>
            <a:r>
              <a:rPr lang="en-US" sz="900" b="1" dirty="0">
                <a:latin typeface="Arial" panose="020B0604020202020204" pitchFamily="34" charset="0"/>
                <a:cs typeface="Arial" panose="020B0604020202020204" pitchFamily="34" charset="0"/>
              </a:rPr>
              <a:t>No</a:t>
            </a:r>
          </a:p>
        </p:txBody>
      </p:sp>
      <p:sp>
        <p:nvSpPr>
          <p:cNvPr id="40" name="Flowchart: Decision 39"/>
          <p:cNvSpPr/>
          <p:nvPr/>
        </p:nvSpPr>
        <p:spPr>
          <a:xfrm>
            <a:off x="2822193" y="2551866"/>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 name="TextBox 29"/>
          <p:cNvSpPr txBox="1">
            <a:spLocks noChangeArrowheads="1"/>
          </p:cNvSpPr>
          <p:nvPr/>
        </p:nvSpPr>
        <p:spPr bwMode="auto">
          <a:xfrm>
            <a:off x="2858728" y="2688208"/>
            <a:ext cx="619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800" b="1" dirty="0">
                <a:solidFill>
                  <a:schemeClr val="bg1"/>
                </a:solidFill>
              </a:rPr>
              <a:t>Request </a:t>
            </a:r>
          </a:p>
          <a:p>
            <a:pPr algn="ctr"/>
            <a:r>
              <a:rPr lang="en-US" altLang="en-US" sz="800" b="1" dirty="0">
                <a:solidFill>
                  <a:schemeClr val="bg1"/>
                </a:solidFill>
              </a:rPr>
              <a:t>MILAIR?</a:t>
            </a:r>
          </a:p>
        </p:txBody>
      </p:sp>
      <p:sp>
        <p:nvSpPr>
          <p:cNvPr id="43" name="Rectangle 42"/>
          <p:cNvSpPr/>
          <p:nvPr/>
        </p:nvSpPr>
        <p:spPr>
          <a:xfrm>
            <a:off x="2618025" y="3677614"/>
            <a:ext cx="1057480" cy="815984"/>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Provide Justification</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ETP</a:t>
            </a:r>
          </a:p>
          <a:p>
            <a:pPr algn="ctr">
              <a:defRPr/>
            </a:pPr>
            <a:endParaRPr lang="en-US" sz="900" b="1" dirty="0">
              <a:solidFill>
                <a:schemeClr val="bg1"/>
              </a:solidFill>
              <a:effectLst>
                <a:outerShdw blurRad="38100" dist="38100" dir="2700000" algn="tl">
                  <a:srgbClr val="000000">
                    <a:alpha val="43137"/>
                  </a:srgbClr>
                </a:outerShdw>
              </a:effectLst>
            </a:endParaRPr>
          </a:p>
          <a:p>
            <a:pPr algn="ctr">
              <a:defRPr/>
            </a:pPr>
            <a:endParaRPr lang="en-US" sz="1350" b="1" dirty="0">
              <a:effectLst>
                <a:outerShdw blurRad="38100" dist="38100" dir="2700000" algn="tl">
                  <a:srgbClr val="000000">
                    <a:alpha val="43137"/>
                  </a:srgbClr>
                </a:outerShdw>
              </a:effectLst>
            </a:endParaRPr>
          </a:p>
        </p:txBody>
      </p:sp>
      <p:sp>
        <p:nvSpPr>
          <p:cNvPr id="44" name="Rectangle 43"/>
          <p:cNvSpPr/>
          <p:nvPr/>
        </p:nvSpPr>
        <p:spPr>
          <a:xfrm>
            <a:off x="4013172" y="3688026"/>
            <a:ext cx="1012825" cy="79692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cs typeface="Arial" panose="020B0604020202020204" pitchFamily="34" charset="0"/>
              </a:rPr>
              <a:t>Legal Review</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Justification</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ETP</a:t>
            </a:r>
          </a:p>
          <a:p>
            <a:pPr algn="ctr">
              <a:defRPr/>
            </a:pPr>
            <a:endParaRPr lang="en-US" sz="800" b="1" dirty="0">
              <a:effectLst>
                <a:outerShdw blurRad="38100" dist="38100" dir="2700000" algn="tl">
                  <a:srgbClr val="000000">
                    <a:alpha val="43137"/>
                  </a:srgbClr>
                </a:outerShdw>
              </a:effectLst>
              <a:cs typeface="Arial" panose="020B0604020202020204" pitchFamily="34" charset="0"/>
            </a:endParaRPr>
          </a:p>
          <a:p>
            <a:pPr algn="ctr">
              <a:defRPr/>
            </a:pPr>
            <a:endParaRPr lang="en-US" sz="800" b="1" dirty="0">
              <a:effectLst>
                <a:outerShdw blurRad="38100" dist="38100" dir="2700000" algn="tl">
                  <a:srgbClr val="000000">
                    <a:alpha val="43137"/>
                  </a:srgbClr>
                </a:outerShdw>
              </a:effectLst>
              <a:cs typeface="Arial" panose="020B0604020202020204" pitchFamily="34" charset="0"/>
            </a:endParaRPr>
          </a:p>
          <a:p>
            <a:pPr algn="ctr">
              <a:defRPr/>
            </a:pPr>
            <a:endParaRPr lang="en-US" sz="800" b="1" dirty="0">
              <a:effectLst>
                <a:outerShdw blurRad="38100" dist="38100" dir="2700000" algn="tl">
                  <a:srgbClr val="000000">
                    <a:alpha val="43137"/>
                  </a:srgbClr>
                </a:outerShdw>
              </a:effectLst>
            </a:endParaRPr>
          </a:p>
        </p:txBody>
      </p:sp>
      <p:sp>
        <p:nvSpPr>
          <p:cNvPr id="52" name="TextBox 51"/>
          <p:cNvSpPr txBox="1"/>
          <p:nvPr/>
        </p:nvSpPr>
        <p:spPr>
          <a:xfrm>
            <a:off x="2541258" y="4437229"/>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latin typeface="+mj-lt"/>
              </a:rPr>
              <a:t> </a:t>
            </a:r>
          </a:p>
        </p:txBody>
      </p:sp>
      <p:sp>
        <p:nvSpPr>
          <p:cNvPr id="58" name="TextBox 57"/>
          <p:cNvSpPr txBox="1"/>
          <p:nvPr/>
        </p:nvSpPr>
        <p:spPr>
          <a:xfrm>
            <a:off x="5243194" y="4452034"/>
            <a:ext cx="1372208" cy="369332"/>
          </a:xfrm>
          <a:prstGeom prst="rect">
            <a:avLst/>
          </a:prstGeom>
          <a:noFill/>
        </p:spPr>
        <p:txBody>
          <a:bodyPr wrap="square">
            <a:spAutoFit/>
          </a:bodyPr>
          <a:lstStyle/>
          <a:p>
            <a:pPr>
              <a:defRPr/>
            </a:pPr>
            <a:r>
              <a:rPr lang="en-US" sz="900" b="1" i="1" dirty="0">
                <a:latin typeface="Arial" panose="020B0604020202020204" pitchFamily="34" charset="0"/>
                <a:cs typeface="Arial" panose="020B0604020202020204" pitchFamily="34" charset="0"/>
              </a:rPr>
              <a:t>    Higher Commander</a:t>
            </a:r>
          </a:p>
          <a:p>
            <a:pPr algn="ctr">
              <a:defRPr/>
            </a:pPr>
            <a:r>
              <a:rPr lang="en-US" sz="900" i="1" dirty="0">
                <a:latin typeface="+mj-lt"/>
              </a:rPr>
              <a:t> </a:t>
            </a:r>
          </a:p>
        </p:txBody>
      </p:sp>
      <p:sp>
        <p:nvSpPr>
          <p:cNvPr id="62" name="Rectangle 61"/>
          <p:cNvSpPr/>
          <p:nvPr/>
        </p:nvSpPr>
        <p:spPr>
          <a:xfrm>
            <a:off x="3987901" y="2434960"/>
            <a:ext cx="1023960" cy="815984"/>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Schedule Commercial Travel</a:t>
            </a:r>
          </a:p>
          <a:p>
            <a:pPr algn="ctr">
              <a:defRPr/>
            </a:pPr>
            <a:endParaRPr lang="en-US" sz="900" b="1" dirty="0">
              <a:solidFill>
                <a:schemeClr val="bg1"/>
              </a:solidFill>
              <a:effectLst>
                <a:outerShdw blurRad="38100" dist="38100" dir="2700000" algn="tl">
                  <a:srgbClr val="000000">
                    <a:alpha val="43137"/>
                  </a:srgbClr>
                </a:outerShdw>
              </a:effectLst>
            </a:endParaRPr>
          </a:p>
          <a:p>
            <a:pPr algn="ctr">
              <a:defRPr/>
            </a:pPr>
            <a:endParaRPr lang="en-US" sz="1350" b="1" dirty="0">
              <a:effectLst>
                <a:outerShdw blurRad="38100" dist="38100" dir="2700000" algn="tl">
                  <a:srgbClr val="000000">
                    <a:alpha val="43137"/>
                  </a:srgbClr>
                </a:outerShdw>
              </a:effectLst>
            </a:endParaRPr>
          </a:p>
        </p:txBody>
      </p:sp>
      <p:sp>
        <p:nvSpPr>
          <p:cNvPr id="63" name="TextBox 62"/>
          <p:cNvSpPr txBox="1"/>
          <p:nvPr/>
        </p:nvSpPr>
        <p:spPr>
          <a:xfrm>
            <a:off x="3895837" y="3195350"/>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latin typeface="+mj-lt"/>
              </a:rPr>
              <a:t> </a:t>
            </a:r>
          </a:p>
        </p:txBody>
      </p:sp>
      <p:sp>
        <p:nvSpPr>
          <p:cNvPr id="65" name="Flowchart: Decision 64"/>
          <p:cNvSpPr/>
          <p:nvPr/>
        </p:nvSpPr>
        <p:spPr>
          <a:xfrm>
            <a:off x="1970211" y="2558529"/>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6" name="TextBox 29"/>
          <p:cNvSpPr txBox="1">
            <a:spLocks noChangeArrowheads="1"/>
          </p:cNvSpPr>
          <p:nvPr/>
        </p:nvSpPr>
        <p:spPr bwMode="auto">
          <a:xfrm>
            <a:off x="1933855" y="2667829"/>
            <a:ext cx="782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600" b="1" dirty="0">
                <a:solidFill>
                  <a:schemeClr val="bg1"/>
                </a:solidFill>
              </a:rPr>
              <a:t>Spouse </a:t>
            </a:r>
          </a:p>
          <a:p>
            <a:pPr algn="ctr"/>
            <a:r>
              <a:rPr lang="en-US" altLang="en-US" sz="600" b="1" dirty="0">
                <a:solidFill>
                  <a:schemeClr val="bg1"/>
                </a:solidFill>
              </a:rPr>
              <a:t>Accompanying?</a:t>
            </a:r>
          </a:p>
        </p:txBody>
      </p:sp>
      <p:cxnSp>
        <p:nvCxnSpPr>
          <p:cNvPr id="85" name="Straight Arrow Connector 84"/>
          <p:cNvCxnSpPr>
            <a:stCxn id="40" idx="2"/>
            <a:endCxn id="43" idx="0"/>
          </p:cNvCxnSpPr>
          <p:nvPr/>
        </p:nvCxnSpPr>
        <p:spPr>
          <a:xfrm flipH="1">
            <a:off x="3146765" y="3153528"/>
            <a:ext cx="21503" cy="524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1792379" y="1255064"/>
            <a:ext cx="1172494" cy="930899"/>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Exception to Policy (ETP)</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Travel Plan</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Spouse Travel Plan</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Accompanying?</a:t>
            </a:r>
          </a:p>
        </p:txBody>
      </p:sp>
      <p:sp>
        <p:nvSpPr>
          <p:cNvPr id="108" name="TextBox 107"/>
          <p:cNvSpPr txBox="1"/>
          <p:nvPr/>
        </p:nvSpPr>
        <p:spPr>
          <a:xfrm>
            <a:off x="1662798" y="2143210"/>
            <a:ext cx="1372208" cy="369332"/>
          </a:xfrm>
          <a:prstGeom prst="rect">
            <a:avLst/>
          </a:prstGeom>
          <a:noFill/>
        </p:spPr>
        <p:txBody>
          <a:bodyPr wrap="square">
            <a:spAutoFit/>
          </a:bodyPr>
          <a:lstStyle/>
          <a:p>
            <a:pPr>
              <a:defRPr/>
            </a:pPr>
            <a:r>
              <a:rPr lang="en-US" sz="900" b="1" i="1" dirty="0">
                <a:latin typeface="Arial" panose="020B0604020202020204" pitchFamily="34" charset="0"/>
                <a:cs typeface="Arial" panose="020B0604020202020204" pitchFamily="34" charset="0"/>
              </a:rPr>
              <a:t>     </a:t>
            </a:r>
            <a:r>
              <a:rPr lang="en-US" sz="800" b="1" i="1" dirty="0">
                <a:latin typeface="Arial" panose="020B0604020202020204" pitchFamily="34" charset="0"/>
                <a:cs typeface="Arial" panose="020B0604020202020204" pitchFamily="34" charset="0"/>
              </a:rPr>
              <a:t>Higher Commander</a:t>
            </a:r>
          </a:p>
          <a:p>
            <a:pPr algn="ctr">
              <a:defRPr/>
            </a:pPr>
            <a:r>
              <a:rPr lang="en-US" sz="900" i="1" dirty="0">
                <a:latin typeface="+mj-lt"/>
              </a:rPr>
              <a:t> </a:t>
            </a:r>
          </a:p>
        </p:txBody>
      </p:sp>
      <p:sp>
        <p:nvSpPr>
          <p:cNvPr id="113" name="TextBox 16"/>
          <p:cNvSpPr txBox="1">
            <a:spLocks noChangeArrowheads="1"/>
          </p:cNvSpPr>
          <p:nvPr/>
        </p:nvSpPr>
        <p:spPr bwMode="auto">
          <a:xfrm>
            <a:off x="1980191" y="2381190"/>
            <a:ext cx="4186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dirty="0"/>
              <a:t>Yes</a:t>
            </a:r>
          </a:p>
        </p:txBody>
      </p:sp>
      <p:sp>
        <p:nvSpPr>
          <p:cNvPr id="114" name="TextBox 113"/>
          <p:cNvSpPr txBox="1"/>
          <p:nvPr/>
        </p:nvSpPr>
        <p:spPr>
          <a:xfrm>
            <a:off x="2489726" y="2606218"/>
            <a:ext cx="338554" cy="230832"/>
          </a:xfrm>
          <a:prstGeom prst="rect">
            <a:avLst/>
          </a:prstGeom>
          <a:noFill/>
        </p:spPr>
        <p:txBody>
          <a:bodyPr wrap="none" rtlCol="0">
            <a:spAutoFit/>
          </a:bodyPr>
          <a:lstStyle/>
          <a:p>
            <a:r>
              <a:rPr lang="en-US" sz="900" b="1" dirty="0">
                <a:latin typeface="Arial" panose="020B0604020202020204" pitchFamily="34" charset="0"/>
                <a:cs typeface="Arial" panose="020B0604020202020204" pitchFamily="34" charset="0"/>
              </a:rPr>
              <a:t>No</a:t>
            </a:r>
          </a:p>
        </p:txBody>
      </p:sp>
      <p:cxnSp>
        <p:nvCxnSpPr>
          <p:cNvPr id="115" name="Elbow Connector 114"/>
          <p:cNvCxnSpPr>
            <a:stCxn id="106" idx="3"/>
            <a:endCxn id="40" idx="0"/>
          </p:cNvCxnSpPr>
          <p:nvPr/>
        </p:nvCxnSpPr>
        <p:spPr>
          <a:xfrm>
            <a:off x="2964873" y="1720514"/>
            <a:ext cx="203395" cy="83135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40" idx="3"/>
            <a:endCxn id="62" idx="1"/>
          </p:cNvCxnSpPr>
          <p:nvPr/>
        </p:nvCxnSpPr>
        <p:spPr>
          <a:xfrm flipV="1">
            <a:off x="3514343" y="2842952"/>
            <a:ext cx="473558" cy="9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44" idx="3"/>
            <a:endCxn id="91" idx="1"/>
          </p:cNvCxnSpPr>
          <p:nvPr/>
        </p:nvCxnSpPr>
        <p:spPr>
          <a:xfrm flipV="1">
            <a:off x="5025997" y="4079343"/>
            <a:ext cx="345875" cy="7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a:stCxn id="43" idx="3"/>
            <a:endCxn id="44" idx="1"/>
          </p:cNvCxnSpPr>
          <p:nvPr/>
        </p:nvCxnSpPr>
        <p:spPr>
          <a:xfrm>
            <a:off x="3675505" y="4085606"/>
            <a:ext cx="337667" cy="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62" idx="3"/>
            <a:endCxn id="89" idx="1"/>
          </p:cNvCxnSpPr>
          <p:nvPr/>
        </p:nvCxnSpPr>
        <p:spPr>
          <a:xfrm>
            <a:off x="5011861" y="2842952"/>
            <a:ext cx="342628" cy="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89" idx="3"/>
            <a:endCxn id="178" idx="1"/>
          </p:cNvCxnSpPr>
          <p:nvPr/>
        </p:nvCxnSpPr>
        <p:spPr>
          <a:xfrm flipV="1">
            <a:off x="6365726" y="2843450"/>
            <a:ext cx="299520" cy="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a:stCxn id="178" idx="3"/>
            <a:endCxn id="92" idx="1"/>
          </p:cNvCxnSpPr>
          <p:nvPr/>
        </p:nvCxnSpPr>
        <p:spPr>
          <a:xfrm>
            <a:off x="7676483" y="2843450"/>
            <a:ext cx="247150" cy="7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91" idx="0"/>
          </p:cNvCxnSpPr>
          <p:nvPr/>
        </p:nvCxnSpPr>
        <p:spPr>
          <a:xfrm flipV="1">
            <a:off x="5883852" y="3415571"/>
            <a:ext cx="0" cy="266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79" idx="3"/>
            <a:endCxn id="65" idx="1"/>
          </p:cNvCxnSpPr>
          <p:nvPr/>
        </p:nvCxnSpPr>
        <p:spPr>
          <a:xfrm>
            <a:off x="1836863" y="2854233"/>
            <a:ext cx="133348" cy="5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4" idx="6"/>
            <a:endCxn id="79" idx="1"/>
          </p:cNvCxnSpPr>
          <p:nvPr/>
        </p:nvCxnSpPr>
        <p:spPr>
          <a:xfrm flipV="1">
            <a:off x="678668" y="2854233"/>
            <a:ext cx="155530" cy="5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0" name="Title 1"/>
          <p:cNvSpPr txBox="1">
            <a:spLocks/>
          </p:cNvSpPr>
          <p:nvPr/>
        </p:nvSpPr>
        <p:spPr>
          <a:xfrm>
            <a:off x="756433" y="361660"/>
            <a:ext cx="7321807"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1" algn="ctr">
              <a:defRPr/>
            </a:pPr>
            <a:r>
              <a:rPr lang="en-US" sz="22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Use of MILAIR for Official Travel/</a:t>
            </a:r>
            <a: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t>Spouse Accompaniment on Official Travel</a:t>
            </a:r>
            <a:br>
              <a:rPr lang="en-US" sz="36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000" b="1" dirty="0">
                <a:solidFill>
                  <a:srgbClr val="002060"/>
                </a:solidFill>
                <a:latin typeface="Arial" pitchFamily="34" charset="0"/>
                <a:cs typeface="Arial" pitchFamily="34" charset="0"/>
              </a:rPr>
              <a:t>(</a:t>
            </a:r>
            <a:r>
              <a:rPr lang="en-US" sz="900" dirty="0">
                <a:solidFill>
                  <a:srgbClr val="002060"/>
                </a:solidFill>
                <a:latin typeface="Arial" pitchFamily="34" charset="0"/>
                <a:cs typeface="Arial" pitchFamily="34" charset="0"/>
              </a:rPr>
              <a:t>31 USC 1344, 1349 /DODD 4500.56 IC 3 /OMB Circular A-126/AD 2007-01/</a:t>
            </a:r>
            <a:r>
              <a:rPr lang="en-US" sz="900" kern="0" dirty="0">
                <a:solidFill>
                  <a:srgbClr val="002060"/>
                </a:solidFill>
                <a:latin typeface="Arial" pitchFamily="34" charset="0"/>
                <a:cs typeface="Arial" pitchFamily="34" charset="0"/>
              </a:rPr>
              <a:t>JTR/DODI 4500.43/DODI 4515.13/AD 2007-01</a:t>
            </a:r>
            <a:r>
              <a:rPr lang="en-US" sz="1000" b="1" kern="0" dirty="0">
                <a:solidFill>
                  <a:schemeClr val="tx1"/>
                </a:solidFill>
                <a:latin typeface="Arial" pitchFamily="34" charset="0"/>
                <a:cs typeface="Arial" pitchFamily="34" charset="0"/>
              </a:rPr>
              <a:t>)</a:t>
            </a:r>
          </a:p>
        </p:txBody>
      </p:sp>
      <p:sp>
        <p:nvSpPr>
          <p:cNvPr id="2" name="Footer Placeholder 1"/>
          <p:cNvSpPr>
            <a:spLocks noGrp="1"/>
          </p:cNvSpPr>
          <p:nvPr>
            <p:ph type="ftr" sz="quarter" idx="4294967295"/>
          </p:nvPr>
        </p:nvSpPr>
        <p:spPr>
          <a:xfrm>
            <a:off x="3076575" y="6317391"/>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533135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975" y="911024"/>
            <a:ext cx="8559800" cy="4612322"/>
          </a:xfrm>
        </p:spPr>
        <p:txBody>
          <a:bodyPr vert="horz" wrap="square" lIns="91440" tIns="45720" rIns="91440" bIns="45720" numCol="1" anchor="t" anchorCtr="0" compatLnSpc="1">
            <a:prstTxWarp prst="textNoShape">
              <a:avLst/>
            </a:prstTxWarp>
            <a:noAutofit/>
          </a:bodyPr>
          <a:lstStyle/>
          <a:p>
            <a:pPr marL="230188" indent="-233363">
              <a:spcBef>
                <a:spcPts val="0"/>
              </a:spcBef>
              <a:spcAft>
                <a:spcPts val="600"/>
              </a:spcAft>
              <a:buFontTx/>
              <a:buAutoNum type="arabicPeriod"/>
            </a:pPr>
            <a:endParaRPr lang="en-US" altLang="en-US" sz="1400" dirty="0">
              <a:latin typeface="Arial" panose="020B0604020202020204" pitchFamily="34" charset="0"/>
              <a:cs typeface="Arial" panose="020B0604020202020204" pitchFamily="34" charset="0"/>
            </a:endParaRPr>
          </a:p>
          <a:p>
            <a:pPr marL="230188" indent="-233363">
              <a:spcBef>
                <a:spcPts val="0"/>
              </a:spcBef>
              <a:spcAft>
                <a:spcPts val="600"/>
              </a:spcAft>
              <a:buFontTx/>
              <a:buNone/>
            </a:pPr>
            <a:r>
              <a:rPr lang="en-US" altLang="en-US" sz="1400" b="1" dirty="0">
                <a:latin typeface="Arial" panose="020B0604020202020204" pitchFamily="34" charset="0"/>
                <a:cs typeface="Arial" panose="020B0604020202020204" pitchFamily="34" charset="0"/>
              </a:rPr>
              <a:t>1.    Common Issues/Problems.</a:t>
            </a:r>
          </a:p>
          <a:p>
            <a:pPr marL="630238" lvl="1" indent="-233363">
              <a:spcBef>
                <a:spcPts val="0"/>
              </a:spcBef>
              <a:spcAft>
                <a:spcPts val="600"/>
              </a:spcAft>
              <a:buFontTx/>
              <a:buAutoNum type="alphaLcParenR"/>
            </a:pPr>
            <a:r>
              <a:rPr lang="en-US" altLang="en-US" sz="1400" dirty="0">
                <a:latin typeface="Arial" panose="020B0604020202020204" pitchFamily="34" charset="0"/>
                <a:cs typeface="Arial" panose="020B0604020202020204" pitchFamily="34" charset="0"/>
              </a:rPr>
              <a:t>SO wants to use MILAIR for official travel without proper approval/justification.</a:t>
            </a:r>
          </a:p>
          <a:p>
            <a:pPr marL="630238" lvl="1" indent="-233363">
              <a:spcBef>
                <a:spcPts val="0"/>
              </a:spcBef>
              <a:spcAft>
                <a:spcPts val="600"/>
              </a:spcAft>
              <a:buFontTx/>
              <a:buAutoNum type="alphaLcParenR"/>
            </a:pPr>
            <a:r>
              <a:rPr lang="en-US" altLang="en-US" sz="1400" dirty="0">
                <a:latin typeface="Arial" panose="020B0604020202020204" pitchFamily="34" charset="0"/>
                <a:cs typeface="Arial" panose="020B0604020202020204" pitchFamily="34" charset="0"/>
              </a:rPr>
              <a:t>SO wants to bring his/her spouse on MILAIR for official travel.</a:t>
            </a:r>
          </a:p>
          <a:p>
            <a:pPr marL="630238" lvl="1" indent="-233363">
              <a:spcBef>
                <a:spcPts val="0"/>
              </a:spcBef>
              <a:spcAft>
                <a:spcPts val="600"/>
              </a:spcAft>
              <a:buFontTx/>
              <a:buAutoNum type="alphaLcParenR"/>
            </a:pPr>
            <a:r>
              <a:rPr lang="en-US" altLang="en-US" sz="1400" dirty="0">
                <a:latin typeface="Arial" panose="020B0604020202020204" pitchFamily="34" charset="0"/>
                <a:cs typeface="Arial" panose="020B0604020202020204" pitchFamily="34" charset="0"/>
              </a:rPr>
              <a:t>Attempt to justify MILAIR based on the size of the traveling party and not through justification of each SO’s needs.</a:t>
            </a:r>
          </a:p>
          <a:p>
            <a:pPr marL="630238" lvl="1" indent="-233363">
              <a:spcBef>
                <a:spcPts val="0"/>
              </a:spcBef>
              <a:spcAft>
                <a:spcPts val="600"/>
              </a:spcAft>
              <a:buFontTx/>
              <a:buAutoNum type="alphaLcParenR"/>
            </a:pPr>
            <a:r>
              <a:rPr lang="en-US" altLang="en-US" sz="1400" dirty="0">
                <a:latin typeface="Arial" panose="020B0604020202020204" pitchFamily="34" charset="0"/>
                <a:cs typeface="Arial" panose="020B0604020202020204" pitchFamily="34" charset="0"/>
              </a:rPr>
              <a:t>Policy concerning joint and combatant command use of operational and operational support aircraft differs considerably from what is outlined here. See DOD 4500.56 for details. </a:t>
            </a:r>
          </a:p>
          <a:p>
            <a:pPr marL="630238" lvl="1" indent="-233363">
              <a:spcBef>
                <a:spcPts val="0"/>
              </a:spcBef>
              <a:spcAft>
                <a:spcPts val="600"/>
              </a:spcAft>
              <a:buFontTx/>
              <a:buAutoNum type="alphaLcParenR"/>
            </a:pPr>
            <a:endParaRPr lang="en-US" altLang="en-US" sz="1400" b="1" dirty="0">
              <a:latin typeface="Arial" panose="020B0604020202020204" pitchFamily="34" charset="0"/>
              <a:cs typeface="Arial" panose="020B0604020202020204" pitchFamily="34" charset="0"/>
            </a:endParaRPr>
          </a:p>
          <a:p>
            <a:pPr marL="230188" indent="-233363">
              <a:spcBef>
                <a:spcPts val="0"/>
              </a:spcBef>
              <a:spcAft>
                <a:spcPts val="600"/>
              </a:spcAft>
              <a:buFontTx/>
              <a:buNone/>
            </a:pPr>
            <a:r>
              <a:rPr lang="en-US" altLang="en-US" sz="1400" b="1" dirty="0">
                <a:latin typeface="Arial" panose="020B0604020202020204" pitchFamily="34" charset="0"/>
                <a:cs typeface="Arial" panose="020B0604020202020204" pitchFamily="34" charset="0"/>
              </a:rPr>
              <a:t>2.	  Use of MILAIR must be IAW regulatory guidance. </a:t>
            </a:r>
          </a:p>
          <a:p>
            <a:pPr marL="630238" lvl="1" indent="-233363">
              <a:spcBef>
                <a:spcPts val="0"/>
              </a:spcBef>
              <a:spcAft>
                <a:spcPts val="600"/>
              </a:spcAft>
              <a:buFontTx/>
              <a:buAutoNum type="alphaLcParenR"/>
            </a:pPr>
            <a:r>
              <a:rPr lang="en-US" altLang="en-US" sz="1400" dirty="0">
                <a:latin typeface="Arial" panose="020B0604020202020204" pitchFamily="34" charset="0"/>
                <a:cs typeface="Arial" panose="020B0604020202020204" pitchFamily="34" charset="0"/>
              </a:rPr>
              <a:t>SO may be able to use MILAIR for official travel if it is cost effective or mission critical, with proper approval.</a:t>
            </a:r>
          </a:p>
          <a:p>
            <a:pPr marL="630238" lvl="1" indent="-233363">
              <a:spcBef>
                <a:spcPts val="0"/>
              </a:spcBef>
              <a:spcAft>
                <a:spcPts val="600"/>
              </a:spcAft>
              <a:buFontTx/>
              <a:buAutoNum type="alphaLcParenR"/>
            </a:pPr>
            <a:r>
              <a:rPr lang="en-US" altLang="en-US" sz="1400" dirty="0">
                <a:latin typeface="Arial" panose="020B0604020202020204" pitchFamily="34" charset="0"/>
                <a:cs typeface="Arial" panose="020B0604020202020204" pitchFamily="34" charset="0"/>
              </a:rPr>
              <a:t>SO may be unable to have his/her spouse accompany them on MILAIR.</a:t>
            </a:r>
          </a:p>
          <a:p>
            <a:pPr marL="630238" lvl="1" indent="-233363">
              <a:spcBef>
                <a:spcPts val="0"/>
              </a:spcBef>
              <a:spcAft>
                <a:spcPts val="600"/>
              </a:spcAft>
              <a:buFontTx/>
              <a:buAutoNum type="alphaLcParenR"/>
            </a:pPr>
            <a:r>
              <a:rPr lang="en-US" altLang="en-US" sz="1400" dirty="0">
                <a:latin typeface="Arial" panose="020B0604020202020204" pitchFamily="34" charset="0"/>
                <a:cs typeface="Arial" panose="020B0604020202020204" pitchFamily="34" charset="0"/>
              </a:rPr>
              <a:t>SO may be able to have his/her spouse accompany him/her on MILAIR if accompanying spouse travel is authorized as an exception to policy. The SO may also be able to have his/her spouse accompany him/her on a space-available basis in a mission non-interference status only. See DODD 4500.46 (Incorporating Change 5, 3 April 2019), and Army Directive 2017-05 (Secretary of the Army Policy for Travel by Department of the Army Senior Officials).</a:t>
            </a:r>
          </a:p>
          <a:p>
            <a:pPr marL="630238" lvl="1" indent="-233363">
              <a:lnSpc>
                <a:spcPts val="1300"/>
              </a:lnSpc>
              <a:buFontTx/>
              <a:buAutoNum type="alphaLcParenR"/>
            </a:pPr>
            <a:endParaRPr lang="en-US" altLang="en-US" sz="1200" b="1" dirty="0">
              <a:cs typeface="Arial" panose="020B0604020202020204" pitchFamily="34" charset="0"/>
            </a:endParaRPr>
          </a:p>
          <a:p>
            <a:pPr marL="630238" lvl="1" indent="-233363">
              <a:lnSpc>
                <a:spcPts val="1300"/>
              </a:lnSpc>
              <a:buFontTx/>
              <a:buAutoNum type="arabicPeriod"/>
            </a:pPr>
            <a:endParaRPr lang="en-US" altLang="en-US" sz="1200" b="1" dirty="0">
              <a:cs typeface="Arial" panose="020B0604020202020204" pitchFamily="34" charset="0"/>
            </a:endParaRPr>
          </a:p>
          <a:p>
            <a:pPr marL="630238" lvl="1" indent="-233363">
              <a:lnSpc>
                <a:spcPts val="1300"/>
              </a:lnSpc>
              <a:buFontTx/>
              <a:buAutoNum type="arabicPeriod"/>
            </a:pPr>
            <a:endParaRPr lang="en-US" altLang="en-US" sz="1200" b="1" dirty="0">
              <a:cs typeface="Arial" panose="020B0604020202020204" pitchFamily="34" charset="0"/>
            </a:endParaRPr>
          </a:p>
          <a:p>
            <a:pPr marL="630238" lvl="1" indent="-233363">
              <a:lnSpc>
                <a:spcPts val="1300"/>
              </a:lnSpc>
              <a:buFontTx/>
              <a:buNone/>
            </a:pPr>
            <a:endParaRPr lang="en-US" altLang="en-US" sz="1200" b="1" dirty="0">
              <a:cs typeface="Arial" panose="020B0604020202020204" pitchFamily="34" charset="0"/>
            </a:endParaRPr>
          </a:p>
          <a:p>
            <a:pPr marL="630238" lvl="1" indent="-233363">
              <a:lnSpc>
                <a:spcPts val="1300"/>
              </a:lnSpc>
              <a:buFontTx/>
              <a:buAutoNum type="arabicPeriod"/>
            </a:pPr>
            <a:endParaRPr lang="en-US" altLang="en-US" sz="1200" b="1" dirty="0">
              <a:cs typeface="Arial" panose="020B0604020202020204" pitchFamily="34" charset="0"/>
            </a:endParaRPr>
          </a:p>
          <a:p>
            <a:pPr marL="630238" lvl="1" indent="-233363">
              <a:lnSpc>
                <a:spcPts val="1300"/>
              </a:lnSpc>
              <a:buFontTx/>
              <a:buNone/>
            </a:pPr>
            <a:endParaRPr lang="en-US" altLang="en-US" sz="1200" b="1" dirty="0">
              <a:cs typeface="Arial" panose="020B0604020202020204" pitchFamily="34" charset="0"/>
            </a:endParaRPr>
          </a:p>
          <a:p>
            <a:pPr marL="630238" lvl="1" indent="-233363">
              <a:lnSpc>
                <a:spcPts val="1300"/>
              </a:lnSpc>
              <a:buFontTx/>
              <a:buAutoNum type="arabicPeriod"/>
            </a:pPr>
            <a:endParaRPr lang="en-US" altLang="en-US" sz="1200" b="1" dirty="0">
              <a:cs typeface="Arial" panose="020B0604020202020204" pitchFamily="34" charset="0"/>
            </a:endParaRPr>
          </a:p>
          <a:p>
            <a:pPr marL="630238" lvl="1" indent="-233363">
              <a:lnSpc>
                <a:spcPts val="1300"/>
              </a:lnSpc>
              <a:buFontTx/>
              <a:buAutoNum type="arabicPeriod"/>
            </a:pPr>
            <a:endParaRPr lang="en-US" altLang="en-US" sz="1200" b="1" dirty="0">
              <a:cs typeface="Arial" panose="020B0604020202020204" pitchFamily="34" charset="0"/>
            </a:endParaRPr>
          </a:p>
        </p:txBody>
      </p:sp>
      <p:sp>
        <p:nvSpPr>
          <p:cNvPr id="4" name="Title 1"/>
          <p:cNvSpPr>
            <a:spLocks noGrp="1"/>
          </p:cNvSpPr>
          <p:nvPr>
            <p:ph type="title"/>
          </p:nvPr>
        </p:nvSpPr>
        <p:spPr>
          <a:xfrm>
            <a:off x="635116" y="137478"/>
            <a:ext cx="7553325" cy="1143000"/>
          </a:xfrm>
        </p:spPr>
        <p:txBody>
          <a:bodyPr>
            <a:normAutofit/>
          </a:bodyPr>
          <a:lstStyle/>
          <a:p>
            <a:pPr lvl="1" algn="ctr">
              <a:defRPr/>
            </a:pPr>
            <a: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Use of MILAIR for Official Travel</a:t>
            </a:r>
            <a:b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200" dirty="0">
                <a:solidFill>
                  <a:srgbClr val="002060"/>
                </a:solidFill>
                <a:latin typeface="Arial" pitchFamily="34" charset="0"/>
                <a:cs typeface="Arial" pitchFamily="34" charset="0"/>
              </a:rPr>
              <a:t>(JTR /DODD 4500.46 IC 3 (24 Jun 14)/DODD 4500.43/DODI 4515.13/AD 2007-01)</a:t>
            </a:r>
            <a:endParaRPr lang="en-US" sz="1400" dirty="0">
              <a:solidFill>
                <a:srgbClr val="002060"/>
              </a:solidFill>
              <a:latin typeface="Arial" pitchFamily="34" charset="0"/>
              <a:cs typeface="Arial" pitchFamily="34" charset="0"/>
            </a:endParaRP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57368370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bwMode="auto">
          <a:xfrm>
            <a:off x="265114" y="1611313"/>
            <a:ext cx="8659812" cy="4967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96875" indent="-396875">
              <a:buFontTx/>
              <a:buNone/>
            </a:pPr>
            <a:r>
              <a:rPr lang="en-US" altLang="en-US" sz="1200" b="1" dirty="0">
                <a:latin typeface="Arial" panose="020B0604020202020204" pitchFamily="34" charset="0"/>
                <a:cs typeface="Arial" panose="020B0604020202020204" pitchFamily="34" charset="0"/>
              </a:rPr>
              <a:t>1.   </a:t>
            </a:r>
            <a:r>
              <a:rPr lang="en-US" altLang="en-US" sz="1400" b="1" dirty="0">
                <a:latin typeface="Arial" panose="020B0604020202020204" pitchFamily="34" charset="0"/>
                <a:cs typeface="Arial" panose="020B0604020202020204" pitchFamily="34" charset="0"/>
              </a:rPr>
              <a:t>Common Issues/Problems:</a:t>
            </a:r>
          </a:p>
          <a:p>
            <a:pPr marL="517525" lvl="1" indent="-233363">
              <a:buFontTx/>
              <a:buAutoNum type="alphaLcParenR"/>
            </a:pPr>
            <a:r>
              <a:rPr lang="en-US" altLang="en-US" sz="1400" dirty="0">
                <a:latin typeface="Arial" panose="020B0604020202020204" pitchFamily="34" charset="0"/>
                <a:cs typeface="Arial" panose="020B0604020202020204" pitchFamily="34" charset="0"/>
              </a:rPr>
              <a:t>SO seeks spouse to accompany on commercial air, at Government expense, without prior approval or justification.</a:t>
            </a:r>
          </a:p>
          <a:p>
            <a:pPr marL="517525" lvl="1" indent="-233363">
              <a:buFontTx/>
              <a:buAutoNum type="alphaLcParenR"/>
            </a:pPr>
            <a:r>
              <a:rPr lang="en-US" altLang="en-US" sz="1400" dirty="0">
                <a:latin typeface="Arial" panose="020B0604020202020204" pitchFamily="34" charset="0"/>
                <a:cs typeface="Arial" panose="020B0604020202020204" pitchFamily="34" charset="0"/>
              </a:rPr>
              <a:t>SO seeks to bring spouse on official foreign travel without proper approval or justification.</a:t>
            </a:r>
          </a:p>
          <a:p>
            <a:pPr marL="517525" lvl="1" indent="-233363">
              <a:buFontTx/>
              <a:buAutoNum type="alphaLcParenR"/>
            </a:pPr>
            <a:r>
              <a:rPr lang="en-US" altLang="en-US" sz="1400" dirty="0">
                <a:latin typeface="Arial" panose="020B0604020202020204" pitchFamily="34" charset="0"/>
                <a:cs typeface="Arial" panose="020B0604020202020204" pitchFamily="34" charset="0"/>
              </a:rPr>
              <a:t>SO seeks to bring spouse on MILAIR without proper approval or justification.</a:t>
            </a:r>
          </a:p>
          <a:p>
            <a:pPr marL="517525" lvl="1" indent="-233363">
              <a:buFontTx/>
              <a:buAutoNum type="alphaLcParenR"/>
            </a:pPr>
            <a:r>
              <a:rPr lang="en-US" altLang="en-US" sz="1400" dirty="0">
                <a:latin typeface="Arial" panose="020B0604020202020204" pitchFamily="34" charset="0"/>
                <a:cs typeface="Arial" panose="020B0604020202020204" pitchFamily="34" charset="0"/>
              </a:rPr>
              <a:t>Perception that SO is inappropriately scheduling travel for/to accommodate his/her spouse. </a:t>
            </a:r>
          </a:p>
          <a:p>
            <a:pPr marL="396875" indent="-396875">
              <a:buFontTx/>
              <a:buAutoNum type="arabicPeriod" startAt="2"/>
            </a:pPr>
            <a:endParaRPr lang="en-US" altLang="en-US" sz="1400" b="1" dirty="0">
              <a:latin typeface="Arial" panose="020B0604020202020204" pitchFamily="34" charset="0"/>
              <a:cs typeface="Arial" panose="020B0604020202020204" pitchFamily="34" charset="0"/>
            </a:endParaRPr>
          </a:p>
          <a:p>
            <a:pPr marL="396875" indent="-396875">
              <a:buFontTx/>
              <a:buNone/>
            </a:pPr>
            <a:r>
              <a:rPr lang="en-US" altLang="en-US" sz="1400" b="1" dirty="0">
                <a:latin typeface="Arial" panose="020B0604020202020204" pitchFamily="34" charset="0"/>
                <a:cs typeface="Arial" panose="020B0604020202020204" pitchFamily="34" charset="0"/>
              </a:rPr>
              <a:t>2.   Spousal travel </a:t>
            </a:r>
            <a:r>
              <a:rPr lang="en-US" altLang="en-US" sz="1400" b="1" u="sng" dirty="0">
                <a:latin typeface="Arial" panose="020B0604020202020204" pitchFamily="34" charset="0"/>
                <a:cs typeface="Arial" panose="020B0604020202020204" pitchFamily="34" charset="0"/>
              </a:rPr>
              <a:t>must</a:t>
            </a:r>
            <a:r>
              <a:rPr lang="en-US" altLang="en-US" sz="1400" b="1" dirty="0">
                <a:latin typeface="Arial" panose="020B0604020202020204" pitchFamily="34" charset="0"/>
                <a:cs typeface="Arial" panose="020B0604020202020204" pitchFamily="34" charset="0"/>
              </a:rPr>
              <a:t> be IAW </a:t>
            </a:r>
            <a:r>
              <a:rPr lang="en-US" altLang="en-US" sz="1400" b="1" u="sng" dirty="0">
                <a:latin typeface="Arial" panose="020B0604020202020204" pitchFamily="34" charset="0"/>
                <a:cs typeface="Arial" panose="020B0604020202020204" pitchFamily="34" charset="0"/>
              </a:rPr>
              <a:t>all</a:t>
            </a:r>
            <a:r>
              <a:rPr lang="en-US" altLang="en-US" sz="1400" b="1" dirty="0">
                <a:latin typeface="Arial" panose="020B0604020202020204" pitchFamily="34" charset="0"/>
                <a:cs typeface="Arial" panose="020B0604020202020204" pitchFamily="34" charset="0"/>
              </a:rPr>
              <a:t> rules: </a:t>
            </a:r>
          </a:p>
          <a:p>
            <a:pPr marL="517525" lvl="1" indent="-233363">
              <a:buFontTx/>
              <a:buAutoNum type="alphaLcParenR"/>
            </a:pPr>
            <a:r>
              <a:rPr lang="en-US" altLang="en-US" sz="1400" dirty="0">
                <a:latin typeface="Arial" panose="020B0604020202020204" pitchFamily="34" charset="0"/>
                <a:cs typeface="Arial" panose="020B0604020202020204" pitchFamily="34" charset="0"/>
              </a:rPr>
              <a:t>The SO’s spouse may travel in an “accompanying spouse” status as an exception to policy. In limited circumstances, the SO’s spouse may also accompany on unofficial travel, which is on a “non-interference (reimbursable)” basis (See par. 5 of DODD 4500.46, IC 3; and Army Directive (AD) 2007-01).</a:t>
            </a:r>
          </a:p>
          <a:p>
            <a:pPr marL="517525" lvl="1" indent="-233363">
              <a:buFontTx/>
              <a:buAutoNum type="alphaLcParenR"/>
            </a:pPr>
            <a:r>
              <a:rPr lang="en-US" altLang="en-US" sz="1400" dirty="0">
                <a:latin typeface="Arial" panose="020B0604020202020204" pitchFamily="34" charset="0"/>
                <a:cs typeface="Arial" panose="020B0604020202020204" pitchFamily="34" charset="0"/>
              </a:rPr>
              <a:t>Spouse travel </a:t>
            </a:r>
            <a:r>
              <a:rPr lang="en-US" altLang="en-US" sz="1400" b="1" u="sng" dirty="0">
                <a:latin typeface="Arial" panose="020B0604020202020204" pitchFamily="34" charset="0"/>
                <a:cs typeface="Arial" panose="020B0604020202020204" pitchFamily="34" charset="0"/>
              </a:rPr>
              <a:t>should</a:t>
            </a:r>
            <a:r>
              <a:rPr lang="en-US" altLang="en-US" sz="1400" dirty="0">
                <a:latin typeface="Arial" panose="020B0604020202020204" pitchFamily="34" charset="0"/>
                <a:cs typeface="Arial" panose="020B0604020202020204" pitchFamily="34" charset="0"/>
              </a:rPr>
              <a:t> receive a prior legal review even though there is no </a:t>
            </a:r>
            <a:r>
              <a:rPr lang="en-US" altLang="en-US" sz="1400" i="1" dirty="0">
                <a:latin typeface="Arial" panose="020B0604020202020204" pitchFamily="34" charset="0"/>
                <a:cs typeface="Arial" panose="020B0604020202020204" pitchFamily="34" charset="0"/>
              </a:rPr>
              <a:t>requirement</a:t>
            </a:r>
            <a:r>
              <a:rPr lang="en-US" altLang="en-US" sz="1400" dirty="0">
                <a:latin typeface="Arial" panose="020B0604020202020204" pitchFamily="34" charset="0"/>
                <a:cs typeface="Arial" panose="020B0604020202020204" pitchFamily="34" charset="0"/>
              </a:rPr>
              <a:t> to do so.  </a:t>
            </a:r>
            <a:endParaRPr lang="en-US" altLang="en-US" sz="1400" b="1" dirty="0">
              <a:solidFill>
                <a:srgbClr val="FF0000"/>
              </a:solidFill>
              <a:latin typeface="Arial" panose="020B0604020202020204" pitchFamily="34" charset="0"/>
              <a:cs typeface="Arial" panose="020B0604020202020204" pitchFamily="34" charset="0"/>
            </a:endParaRPr>
          </a:p>
          <a:p>
            <a:pPr marL="517525" lvl="1" indent="-233363">
              <a:buFontTx/>
              <a:buAutoNum type="alphaLcParenR"/>
            </a:pPr>
            <a:r>
              <a:rPr lang="en-US" altLang="en-US" sz="1400" dirty="0">
                <a:latin typeface="Arial" panose="020B0604020202020204" pitchFamily="34" charset="0"/>
                <a:cs typeface="Arial" panose="020B0604020202020204" pitchFamily="34" charset="0"/>
              </a:rPr>
              <a:t>See also: https://dodsoco.ogc.osd.mil/ETHICS-TOPICS/Travel-and-Transportation/Toolbox-Travel-and-Transportation/.</a:t>
            </a:r>
          </a:p>
          <a:p>
            <a:pPr marL="517525" lvl="1" indent="-233363">
              <a:buFontTx/>
              <a:buAutoNum type="arabicPeriod"/>
            </a:pPr>
            <a:endParaRPr lang="en-US" altLang="en-US" sz="1100" b="1" dirty="0">
              <a:cs typeface="Arial" panose="020B0604020202020204" pitchFamily="34" charset="0"/>
            </a:endParaRPr>
          </a:p>
          <a:p>
            <a:pPr marL="517525" lvl="1" indent="-233363">
              <a:buFontTx/>
              <a:buNone/>
            </a:pPr>
            <a:endParaRPr lang="en-US" altLang="en-US" sz="1100" b="1" dirty="0">
              <a:cs typeface="Arial" panose="020B0604020202020204" pitchFamily="34" charset="0"/>
            </a:endParaRPr>
          </a:p>
          <a:p>
            <a:pPr marL="517525" lvl="1" indent="-233363">
              <a:buFontTx/>
              <a:buAutoNum type="arabicPeriod"/>
            </a:pPr>
            <a:endParaRPr lang="en-US" altLang="en-US" sz="1100" b="1" dirty="0">
              <a:cs typeface="Arial" panose="020B0604020202020204" pitchFamily="34" charset="0"/>
            </a:endParaRPr>
          </a:p>
          <a:p>
            <a:pPr marL="517525" lvl="1" indent="-233363">
              <a:buFontTx/>
              <a:buAutoNum type="arabicPeriod"/>
            </a:pPr>
            <a:endParaRPr lang="en-US" altLang="en-US" sz="1100" b="1" dirty="0">
              <a:cs typeface="Arial" panose="020B0604020202020204" pitchFamily="34" charset="0"/>
            </a:endParaRPr>
          </a:p>
        </p:txBody>
      </p:sp>
      <p:sp>
        <p:nvSpPr>
          <p:cNvPr id="4" name="Title 1"/>
          <p:cNvSpPr>
            <a:spLocks noGrp="1"/>
          </p:cNvSpPr>
          <p:nvPr>
            <p:ph type="title"/>
          </p:nvPr>
        </p:nvSpPr>
        <p:spPr>
          <a:xfrm>
            <a:off x="812801" y="311295"/>
            <a:ext cx="7564438" cy="1143000"/>
          </a:xfrm>
        </p:spPr>
        <p:txBody>
          <a:bodyPr>
            <a:normAutofit/>
          </a:bodyPr>
          <a:lstStyle/>
          <a:p>
            <a:pPr lvl="1" algn="ctr">
              <a:defRPr/>
            </a:pP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Spouse Accompaniment on Official Travel</a:t>
            </a:r>
            <a:b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200" dirty="0">
                <a:solidFill>
                  <a:srgbClr val="002060"/>
                </a:solidFill>
                <a:latin typeface="Arial" pitchFamily="34" charset="0"/>
                <a:cs typeface="Arial" pitchFamily="34" charset="0"/>
              </a:rPr>
              <a:t>(31 USC 1344, 1349 /DODD 4500.46 IC 5/OMB Circular A-126/AD 2007-01)</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60710702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75285"/>
            <a:ext cx="7562850" cy="1143000"/>
          </a:xfrm>
        </p:spPr>
        <p:txBody>
          <a:bodyPr>
            <a:normAutofit/>
          </a:bodyPr>
          <a:lstStyle/>
          <a:p>
            <a:pPr>
              <a:defRPr/>
            </a:pPr>
            <a:r>
              <a:rPr lang="en-US"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Situation 4: Personal Travel in conjunction </a:t>
            </a:r>
            <a:br>
              <a:rPr lang="en-US"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0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TDY, Use of Resources/GOV-Furnished Rental Car</a:t>
            </a:r>
            <a:endParaRPr lang="en-US" sz="2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291" name="Content Placeholder 2"/>
          <p:cNvSpPr>
            <a:spLocks noGrp="1"/>
          </p:cNvSpPr>
          <p:nvPr>
            <p:ph idx="1"/>
          </p:nvPr>
        </p:nvSpPr>
        <p:spPr bwMode="auto">
          <a:xfrm>
            <a:off x="533400" y="1435418"/>
            <a:ext cx="8286750" cy="4667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marL="0" indent="0">
              <a:buNone/>
            </a:pPr>
            <a:r>
              <a:rPr lang="en-US" altLang="en-US" sz="1200" b="1" dirty="0">
                <a:latin typeface="Arial"/>
                <a:cs typeface="Arial"/>
              </a:rPr>
              <a:t>An SO is planning to travel with his command sergeant major (CSM) (on TDY) from OCONUS to CONUS for an Army-approved conference that is set to end on Friday at 1230 hours. The SO is scheduled to speak at the conference and then attend two working groups. One working group is scheduled for Friday morning. Due to the availability of flights, the itinerary calls for the SO and CSM to stay overnight after the last conference event (the only other flight option would mean missing the Friday conference activities to arrive at the airport for an 0830 flight OCONUS). The SO’s authorizations include lodging, a rental car, and the conference fee.</a:t>
            </a:r>
          </a:p>
          <a:p>
            <a:pPr marL="0" indent="0">
              <a:buFontTx/>
              <a:buNone/>
            </a:pPr>
            <a:endParaRPr lang="en-US" altLang="en-US" sz="1200" b="1" dirty="0">
              <a:latin typeface="Arial" panose="020B0604020202020204" pitchFamily="34" charset="0"/>
              <a:cs typeface="Arial" panose="020B0604020202020204" pitchFamily="34" charset="0"/>
            </a:endParaRPr>
          </a:p>
          <a:p>
            <a:pPr marL="0" indent="0">
              <a:buFontTx/>
              <a:buNone/>
            </a:pPr>
            <a:r>
              <a:rPr lang="en-US" altLang="en-US" sz="1200" b="1" dirty="0">
                <a:latin typeface="Arial" panose="020B0604020202020204" pitchFamily="34" charset="0"/>
                <a:cs typeface="Arial" panose="020B0604020202020204" pitchFamily="34" charset="0"/>
              </a:rPr>
              <a:t>The day before the trip (after the morning huddle), the SO and his XO are reviewing the schedule for the next few days. The SO summarizes his travel plans as follows:</a:t>
            </a:r>
          </a:p>
          <a:p>
            <a:pPr marL="0" indent="0">
              <a:buFontTx/>
              <a:buNone/>
            </a:pPr>
            <a:endParaRPr lang="en-US" altLang="en-US" sz="1200" b="1" dirty="0">
              <a:latin typeface="Arial" panose="020B0604020202020204" pitchFamily="34" charset="0"/>
              <a:cs typeface="Arial" panose="020B0604020202020204" pitchFamily="34" charset="0"/>
            </a:endParaRPr>
          </a:p>
          <a:p>
            <a:pPr marL="0" indent="0">
              <a:buNone/>
            </a:pPr>
            <a:r>
              <a:rPr lang="en-US" altLang="en-US" sz="1200" b="1" dirty="0">
                <a:latin typeface="Arial"/>
                <a:cs typeface="Arial"/>
              </a:rPr>
              <a:t>“Shannon (the XO), we already covered the conference schedule, so let’s just review our travel plans. CSM Thomas and I fly out at 0800. I was just going to drive to the airport myself, but since CSM Thomas and I both live on post, he volunteered to drive for both of us. CSM Thomas is going to swing by my quarters in his POV at 0500hrs and pick me up on the way to the airport. I will offer to cover the cost of the gas, but you know CSM Thomas, he never takes me up on it.  We have a direct flight, and I will pick up the rental car at the airport. We fly back on Saturday, and I will ride home with CSM Thomas. Fairly straight forward except for having to stay over Friday night because of flight availability. There is one silver lining about the lay-over though. My brother lives about 50 miles from the conference hotel. Once the conference wraps up, I plan on driving up to his place on Friday night to catch up and buy him dinner.” </a:t>
            </a:r>
            <a:endParaRPr lang="en-US" altLang="en-US" sz="1200" b="1" dirty="0">
              <a:latin typeface="Arial" panose="020B0604020202020204" pitchFamily="34" charset="0"/>
              <a:cs typeface="Arial" panose="020B0604020202020204" pitchFamily="34" charset="0"/>
            </a:endParaRPr>
          </a:p>
          <a:p>
            <a:pPr marL="0" indent="0">
              <a:buFontTx/>
              <a:buNone/>
            </a:pPr>
            <a:endParaRPr lang="en-US" altLang="en-US" sz="1200" b="1" dirty="0">
              <a:latin typeface="Arial" panose="020B0604020202020204" pitchFamily="34" charset="0"/>
              <a:cs typeface="Arial" panose="020B0604020202020204" pitchFamily="34" charset="0"/>
            </a:endParaRPr>
          </a:p>
          <a:p>
            <a:pPr marL="0" indent="0">
              <a:buFontTx/>
              <a:buNone/>
            </a:pPr>
            <a:r>
              <a:rPr lang="en-US" altLang="en-US" sz="1200" b="1" u="sng" dirty="0">
                <a:latin typeface="Arial" panose="020B0604020202020204" pitchFamily="34" charset="0"/>
                <a:cs typeface="Arial" panose="020B0604020202020204" pitchFamily="34" charset="0"/>
              </a:rPr>
              <a:t>Please Discuss</a:t>
            </a:r>
            <a:r>
              <a:rPr lang="en-US" altLang="en-US" sz="1200" b="1" dirty="0">
                <a:latin typeface="Arial" panose="020B0604020202020204" pitchFamily="34" charset="0"/>
                <a:cs typeface="Arial" panose="020B0604020202020204" pitchFamily="34" charset="0"/>
              </a:rPr>
              <a:t>: Is the SO’s plan appropriate and compliant with all relevant statutes, DODIs, and ARs? Should the SO offer to “pay for the gas” for the trip to the airport and back? Could there be any “perception” issues arising from the SO’s trip to see his relative? What expenses can the SO use a Government Travel Charge Card (GOVCC) to pay for on Friday evening? Can the SO use his Government-furnished rental car to drive to the relative’s home?</a:t>
            </a: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739105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25" y="377825"/>
            <a:ext cx="7267575" cy="1143000"/>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Airport Transport </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a:t>
            </a:r>
          </a:p>
        </p:txBody>
      </p:sp>
      <p:sp>
        <p:nvSpPr>
          <p:cNvPr id="13315" name="Content Placeholder 2"/>
          <p:cNvSpPr>
            <a:spLocks noGrp="1"/>
          </p:cNvSpPr>
          <p:nvPr>
            <p:ph idx="1"/>
          </p:nvPr>
        </p:nvSpPr>
        <p:spPr bwMode="auto">
          <a:xfrm>
            <a:off x="433388" y="1462088"/>
            <a:ext cx="8394700" cy="45978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p>
            <a:pPr>
              <a:buFontTx/>
              <a:buAutoNum type="arabicPeriod"/>
            </a:pPr>
            <a:r>
              <a:rPr lang="en-US" altLang="en-US" sz="4000" b="1" dirty="0">
                <a:latin typeface="Arial" panose="020B0604020202020204" pitchFamily="34" charset="0"/>
                <a:cs typeface="Arial" panose="020B0604020202020204" pitchFamily="34" charset="0"/>
              </a:rPr>
              <a:t>Was it appropriate for the SO to ride in CSM Thomas’ POV to and from the airport? </a:t>
            </a:r>
            <a:r>
              <a:rPr lang="en-US" altLang="en-US" sz="4000" dirty="0">
                <a:solidFill>
                  <a:srgbClr val="0000CC"/>
                </a:solidFill>
                <a:latin typeface="Arial" panose="020B0604020202020204" pitchFamily="34" charset="0"/>
                <a:cs typeface="Arial" panose="020B0604020202020204" pitchFamily="34" charset="0"/>
              </a:rPr>
              <a:t>Per 5 CFR  2635 .302(b), the SO can only do so if he/she reimburses the staff member (at market rates) for the gift of convenience (his time/gas, etc.) or if the CSM receives mileage for the POC travel to and from the airport (with authorizing official approval, both travelers could claim mileage and parking, or commercial transportation costs for travel to and from the airport on their travel vouchers, but only one should file if both ride in the same POV). There is also a potential perception issue where observers might believe that the subordinate was “</a:t>
            </a:r>
            <a:r>
              <a:rPr lang="en-US" altLang="en-US" sz="4000" dirty="0" err="1">
                <a:solidFill>
                  <a:srgbClr val="0000CC"/>
                </a:solidFill>
                <a:latin typeface="Arial" panose="020B0604020202020204" pitchFamily="34" charset="0"/>
                <a:cs typeface="Arial" panose="020B0604020202020204" pitchFamily="34" charset="0"/>
              </a:rPr>
              <a:t>volun</a:t>
            </a:r>
            <a:r>
              <a:rPr lang="en-US" altLang="en-US" sz="4000" dirty="0">
                <a:solidFill>
                  <a:srgbClr val="0000CC"/>
                </a:solidFill>
                <a:latin typeface="Arial" panose="020B0604020202020204" pitchFamily="34" charset="0"/>
                <a:cs typeface="Arial" panose="020B0604020202020204" pitchFamily="34" charset="0"/>
              </a:rPr>
              <a:t>-told” to give the SO a ride to the airport.  </a:t>
            </a:r>
          </a:p>
          <a:p>
            <a:pPr lvl="1">
              <a:buFont typeface="Arial" panose="020B0604020202020204" pitchFamily="34" charset="0"/>
              <a:buChar char="•"/>
            </a:pPr>
            <a:r>
              <a:rPr lang="en-US" altLang="en-US" sz="4000" dirty="0">
                <a:solidFill>
                  <a:srgbClr val="0000CC"/>
                </a:solidFill>
                <a:latin typeface="Arial" panose="020B0604020202020204" pitchFamily="34" charset="0"/>
                <a:cs typeface="Arial" panose="020B0604020202020204" pitchFamily="34" charset="0"/>
              </a:rPr>
              <a:t>Is the airport located where other means of transportation (e.g., DOD or public transportation) are unavailable?</a:t>
            </a:r>
          </a:p>
          <a:p>
            <a:pPr lvl="1">
              <a:buFont typeface="Arial" panose="020B0604020202020204" pitchFamily="34" charset="0"/>
              <a:buChar char="•"/>
            </a:pPr>
            <a:r>
              <a:rPr lang="en-US" altLang="en-US" sz="4000" dirty="0">
                <a:solidFill>
                  <a:srgbClr val="0000CC"/>
                </a:solidFill>
                <a:latin typeface="Arial" panose="020B0604020202020204" pitchFamily="34" charset="0"/>
                <a:cs typeface="Arial" panose="020B0604020202020204" pitchFamily="34" charset="0"/>
              </a:rPr>
              <a:t>If other means of transportation are available, do they meet mission requirements? (i.e., is public transportation available for a flight departing at 2300 hours?)</a:t>
            </a:r>
          </a:p>
          <a:p>
            <a:pPr marL="457200" lvl="1" indent="0">
              <a:buNone/>
            </a:pPr>
            <a:r>
              <a:rPr lang="en-US" altLang="en-US" sz="4000" b="1" dirty="0">
                <a:solidFill>
                  <a:srgbClr val="0000CC"/>
                </a:solidFill>
                <a:latin typeface="Arial" panose="020B0604020202020204" pitchFamily="34" charset="0"/>
                <a:cs typeface="Arial" panose="020B0604020202020204" pitchFamily="34" charset="0"/>
              </a:rPr>
              <a:t>Bottom Line—avoid this situation.</a:t>
            </a:r>
          </a:p>
          <a:p>
            <a:pPr marL="457200" lvl="1" indent="0">
              <a:buNone/>
            </a:pPr>
            <a:endParaRPr lang="en-US" altLang="en-US" sz="4000" b="1" dirty="0">
              <a:solidFill>
                <a:srgbClr val="0000CC"/>
              </a:solidFill>
              <a:latin typeface="Arial" panose="020B0604020202020204" pitchFamily="34" charset="0"/>
              <a:cs typeface="Arial" panose="020B0604020202020204" pitchFamily="34" charset="0"/>
            </a:endParaRPr>
          </a:p>
          <a:p>
            <a:pPr>
              <a:buFontTx/>
              <a:buAutoNum type="arabicPeriod" startAt="2"/>
            </a:pPr>
            <a:r>
              <a:rPr lang="en-US" altLang="en-US" sz="4000" b="1" dirty="0">
                <a:latin typeface="Arial" panose="020B0604020202020204" pitchFamily="34" charset="0"/>
                <a:cs typeface="Arial" panose="020B0604020202020204" pitchFamily="34" charset="0"/>
              </a:rPr>
              <a:t>Would it have been proper if CSM Thomas had obtained a GOV and picked the SO up at his/her quarters on the way to the airport?</a:t>
            </a:r>
            <a:r>
              <a:rPr lang="en-US" altLang="en-US" sz="4000" dirty="0">
                <a:solidFill>
                  <a:srgbClr val="0000CC"/>
                </a:solidFill>
                <a:latin typeface="Arial" panose="020B0604020202020204" pitchFamily="34" charset="0"/>
                <a:cs typeface="Arial" panose="020B0604020202020204" pitchFamily="34" charset="0"/>
              </a:rPr>
              <a:t> </a:t>
            </a:r>
            <a:r>
              <a:rPr lang="en-US" altLang="en-US" sz="4000" b="1" dirty="0">
                <a:solidFill>
                  <a:srgbClr val="0000CC"/>
                </a:solidFill>
                <a:latin typeface="Arial" panose="020B0604020202020204" pitchFamily="34" charset="0"/>
                <a:cs typeface="Arial" panose="020B0604020202020204" pitchFamily="34" charset="0"/>
              </a:rPr>
              <a:t>Probably not. </a:t>
            </a:r>
            <a:r>
              <a:rPr lang="en-US" altLang="en-US" sz="4000" dirty="0">
                <a:solidFill>
                  <a:srgbClr val="0000CC"/>
                </a:solidFill>
                <a:latin typeface="Arial" panose="020B0604020202020204" pitchFamily="34" charset="0"/>
                <a:cs typeface="Arial" panose="020B0604020202020204" pitchFamily="34" charset="0"/>
              </a:rPr>
              <a:t>Exceptions exist when they are “necessary because of emergency situations or to meet security requirements, terminals are located in areas where commercial methods of transportation cannot meet mission requirements in a responsive manner, […] because other methods of transportation cannot reliably or adequately meet mission requirements, based on a case-by-case factual assessment.” However, in most cases Army policy doesn’t allow this. Always get a legal review before using a GOV for domicile to duty/transportation hub. (For further clarity, see AR 58-1, par. 2-3i and 2-3j.)</a:t>
            </a:r>
          </a:p>
          <a:p>
            <a:pPr>
              <a:buFontTx/>
              <a:buAutoNum type="arabicPeriod" startAt="2"/>
            </a:pPr>
            <a:endParaRPr lang="en-US" altLang="en-US" sz="4000" dirty="0">
              <a:solidFill>
                <a:srgbClr val="0000CC"/>
              </a:solidFill>
              <a:latin typeface="Arial" panose="020B0604020202020204" pitchFamily="34" charset="0"/>
              <a:cs typeface="Arial" panose="020B0604020202020204" pitchFamily="34" charset="0"/>
            </a:endParaRPr>
          </a:p>
          <a:p>
            <a:pPr>
              <a:buFontTx/>
              <a:buAutoNum type="arabicPeriod" startAt="2"/>
            </a:pPr>
            <a:r>
              <a:rPr lang="en-US" altLang="en-US" sz="4000" b="1" dirty="0">
                <a:latin typeface="Arial" panose="020B0604020202020204" pitchFamily="34" charset="0"/>
                <a:cs typeface="Arial" panose="020B0604020202020204" pitchFamily="34" charset="0"/>
              </a:rPr>
              <a:t>Would it make a difference if CSM Thomas and the SO had met at the headquarters and departed for the airport in a GOV? </a:t>
            </a:r>
            <a:r>
              <a:rPr lang="en-US" altLang="en-US" sz="4000" b="1" dirty="0">
                <a:solidFill>
                  <a:srgbClr val="0000CC"/>
                </a:solidFill>
                <a:latin typeface="Arial" panose="020B0604020202020204" pitchFamily="34" charset="0"/>
                <a:cs typeface="Arial" panose="020B0604020202020204" pitchFamily="34" charset="0"/>
              </a:rPr>
              <a:t>Maybe. </a:t>
            </a:r>
            <a:r>
              <a:rPr lang="en-US" altLang="en-US" sz="4000" dirty="0">
                <a:solidFill>
                  <a:srgbClr val="0000CC"/>
                </a:solidFill>
                <a:latin typeface="Arial" panose="020B0604020202020204" pitchFamily="34" charset="0"/>
                <a:cs typeface="Arial" panose="020B0604020202020204" pitchFamily="34" charset="0"/>
              </a:rPr>
              <a:t>Under limited circumstances, as outlined in AR 58-1 (par. 2-3i regarding emergencies and security requirements), as authorized in the Pentagon area in accordance with (IAW) DOD Administrative Instruction (AI) 109 (see slide 30) and SECARMY Memorandum (Non-Tactical Vehicle Policy Guidance), 27 September 2019 (see slide 32), it </a:t>
            </a:r>
            <a:r>
              <a:rPr lang="en-US" altLang="en-US" sz="4000" b="1" u="sng" dirty="0">
                <a:solidFill>
                  <a:srgbClr val="0000CC"/>
                </a:solidFill>
                <a:latin typeface="Arial" panose="020B0604020202020204" pitchFamily="34" charset="0"/>
                <a:cs typeface="Arial" panose="020B0604020202020204" pitchFamily="34" charset="0"/>
              </a:rPr>
              <a:t>may</a:t>
            </a:r>
            <a:r>
              <a:rPr lang="en-US" altLang="en-US" sz="4000" dirty="0">
                <a:solidFill>
                  <a:srgbClr val="0000CC"/>
                </a:solidFill>
                <a:latin typeface="Arial" panose="020B0604020202020204" pitchFamily="34" charset="0"/>
                <a:cs typeface="Arial" panose="020B0604020202020204" pitchFamily="34" charset="0"/>
              </a:rPr>
              <a:t> be permissible to use a GOV/NTV for transportation to a commercial or military transportation terminal. SOs and their staff should keep in mind that cost to the Government is never a consideration when making AR 58-1 or DOD AI 109 determinations. Always obtain a legal review before using a GOV for transportation to a transportation hub. </a:t>
            </a:r>
          </a:p>
          <a:p>
            <a:pPr marL="0" indent="0">
              <a:buNone/>
            </a:pPr>
            <a:endParaRPr lang="en-US" altLang="en-US" sz="4000" dirty="0">
              <a:solidFill>
                <a:srgbClr val="0000CC"/>
              </a:solidFill>
              <a:latin typeface="Arial" panose="020B0604020202020204" pitchFamily="34" charset="0"/>
              <a:cs typeface="Arial" panose="020B0604020202020204" pitchFamily="34" charset="0"/>
            </a:endParaRPr>
          </a:p>
          <a:p>
            <a:pPr marL="0" indent="0">
              <a:buNone/>
            </a:pPr>
            <a:r>
              <a:rPr lang="en-US" sz="4000" dirty="0">
                <a:solidFill>
                  <a:srgbClr val="0000CC"/>
                </a:solidFill>
                <a:latin typeface="Arial" panose="020B0604020202020204" pitchFamily="34" charset="0"/>
                <a:cs typeface="Arial" panose="020B0604020202020204" pitchFamily="34" charset="0"/>
              </a:rPr>
              <a:t>DOD AI 109 stipulates that if DOD personnel in the Pentagon area are required to take transportation for official business, they should use the following methods below, in the order shown, to the extent that they meet mission requirements.</a:t>
            </a:r>
          </a:p>
          <a:p>
            <a:pPr lvl="1">
              <a:buFont typeface="Arial" panose="020B0604020202020204" pitchFamily="34" charset="0"/>
              <a:buChar char="•"/>
            </a:pPr>
            <a:r>
              <a:rPr lang="en-US" sz="4000" dirty="0">
                <a:solidFill>
                  <a:srgbClr val="0000CC"/>
                </a:solidFill>
                <a:latin typeface="Arial" panose="020B0604020202020204" pitchFamily="34" charset="0"/>
                <a:cs typeface="Arial" panose="020B0604020202020204" pitchFamily="34" charset="0"/>
              </a:rPr>
              <a:t>During Normal Published Duty Hours: (1) DOD-scheduled shuttle service, (2) Scheduled public transportation (rail or bus), (3) DOD vehicle, (4) Voluntary use of POV on a reimbursable basis, and (5) Taxicab/Uber/Lyft on reimbursable basis.</a:t>
            </a:r>
          </a:p>
          <a:p>
            <a:pPr lvl="1">
              <a:buFont typeface="Arial" panose="020B0604020202020204" pitchFamily="34" charset="0"/>
              <a:buChar char="•"/>
            </a:pPr>
            <a:r>
              <a:rPr lang="en-US" sz="4000" dirty="0">
                <a:solidFill>
                  <a:srgbClr val="0000CC"/>
                </a:solidFill>
                <a:latin typeface="Arial" panose="020B0604020202020204" pitchFamily="34" charset="0"/>
                <a:cs typeface="Arial" panose="020B0604020202020204" pitchFamily="34" charset="0"/>
              </a:rPr>
              <a:t>Before or After Normal Published Duty Hours: (1) DOD-scheduled shuttle service, (2) Scheduled public transportation (rail or bus), (3) Voluntary use of POV on a reimbursable basis, (4) Taxicab/Uber/Lyft on reimbursable basis, and (5) DOD vehicle. </a:t>
            </a:r>
          </a:p>
          <a:p>
            <a:pPr marL="0" indent="0">
              <a:buNone/>
            </a:pPr>
            <a:endParaRPr lang="en-US" sz="2300" dirty="0">
              <a:solidFill>
                <a:srgbClr val="0000CC"/>
              </a:solidFill>
              <a:latin typeface="Arial" panose="020B0604020202020204" pitchFamily="34" charset="0"/>
              <a:cs typeface="Arial" panose="020B0604020202020204" pitchFamily="34" charset="0"/>
            </a:endParaRPr>
          </a:p>
          <a:p>
            <a:pPr marL="0" indent="0">
              <a:buNone/>
            </a:pPr>
            <a:endParaRPr lang="en-US" altLang="en-US" sz="1400" dirty="0">
              <a:solidFill>
                <a:srgbClr val="FF0000"/>
              </a:solidFill>
              <a:cs typeface="Arial" panose="020B0604020202020204" pitchFamily="34" charset="0"/>
            </a:endParaRPr>
          </a:p>
          <a:p>
            <a:pPr>
              <a:buFontTx/>
              <a:buAutoNum type="arabicPeriod" startAt="2"/>
            </a:pPr>
            <a:endParaRPr lang="en-US" altLang="en-US" sz="1400" b="1" dirty="0">
              <a:solidFill>
                <a:srgbClr val="FF0000"/>
              </a:solidFill>
              <a:cs typeface="Arial" panose="020B0604020202020204" pitchFamily="34" charset="0"/>
            </a:endParaRPr>
          </a:p>
          <a:p>
            <a:pPr lvl="1">
              <a:buFontTx/>
              <a:buNone/>
            </a:pPr>
            <a:endParaRPr lang="en-US" altLang="en-US" sz="1400" dirty="0">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622476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361950"/>
            <a:ext cx="7324725" cy="1143000"/>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Travel in conjunction with TDY</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Scenario Discussion</a:t>
            </a:r>
          </a:p>
        </p:txBody>
      </p:sp>
      <p:sp>
        <p:nvSpPr>
          <p:cNvPr id="15363" name="Content Placeholder 2"/>
          <p:cNvSpPr>
            <a:spLocks noGrp="1"/>
          </p:cNvSpPr>
          <p:nvPr>
            <p:ph idx="1"/>
          </p:nvPr>
        </p:nvSpPr>
        <p:spPr bwMode="auto">
          <a:xfrm>
            <a:off x="542924" y="1504949"/>
            <a:ext cx="8124825" cy="450792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nSpc>
                <a:spcPts val="1500"/>
              </a:lnSpc>
              <a:buFont typeface="Arial" panose="020B0604020202020204" pitchFamily="34" charset="0"/>
              <a:buAutoNum type="arabicPeriod"/>
            </a:pPr>
            <a:r>
              <a:rPr lang="en-US" altLang="en-US" sz="1200" b="1" dirty="0">
                <a:latin typeface="Arial" panose="020B0604020202020204" pitchFamily="34" charset="0"/>
                <a:cs typeface="Arial" panose="020B0604020202020204" pitchFamily="34" charset="0"/>
              </a:rPr>
              <a:t>What expenses can the SO pay for using their GOVCC on Friday evening</a:t>
            </a:r>
            <a:r>
              <a:rPr lang="en-US" altLang="en-US" sz="1200" dirty="0">
                <a:latin typeface="Arial" panose="020B0604020202020204" pitchFamily="34" charset="0"/>
                <a:cs typeface="Arial" panose="020B0604020202020204" pitchFamily="34" charset="0"/>
              </a:rPr>
              <a:t>?  </a:t>
            </a:r>
          </a:p>
          <a:p>
            <a:pPr>
              <a:spcBef>
                <a:spcPts val="0"/>
              </a:spcBef>
              <a:buFontTx/>
              <a:buNone/>
            </a:pPr>
            <a:r>
              <a:rPr lang="en-US" altLang="en-US" sz="1200" dirty="0">
                <a:solidFill>
                  <a:srgbClr val="0000CC"/>
                </a:solidFill>
                <a:latin typeface="Arial" panose="020B0604020202020204" pitchFamily="34" charset="0"/>
                <a:cs typeface="Arial" panose="020B0604020202020204" pitchFamily="34" charset="0"/>
              </a:rPr>
              <a:t>	The SO can only pay for his/her</a:t>
            </a:r>
            <a:r>
              <a:rPr lang="en-US" altLang="en-US" sz="1200" b="1" dirty="0">
                <a:solidFill>
                  <a:srgbClr val="0000CC"/>
                </a:solidFill>
                <a:latin typeface="Arial" panose="020B0604020202020204" pitchFamily="34" charset="0"/>
                <a:cs typeface="Arial" panose="020B0604020202020204" pitchFamily="34" charset="0"/>
              </a:rPr>
              <a:t> </a:t>
            </a:r>
            <a:r>
              <a:rPr lang="en-US" altLang="en-US" sz="1200" b="1" u="sng" dirty="0">
                <a:solidFill>
                  <a:srgbClr val="0000CC"/>
                </a:solidFill>
                <a:latin typeface="Arial" panose="020B0604020202020204" pitchFamily="34" charset="0"/>
                <a:cs typeface="Arial" panose="020B0604020202020204" pitchFamily="34" charset="0"/>
              </a:rPr>
              <a:t>own</a:t>
            </a:r>
            <a:r>
              <a:rPr lang="en-US" altLang="en-US" sz="1200" b="1" dirty="0">
                <a:solidFill>
                  <a:srgbClr val="0000CC"/>
                </a:solidFill>
                <a:latin typeface="Arial" panose="020B0604020202020204" pitchFamily="34" charset="0"/>
                <a:cs typeface="Arial" panose="020B0604020202020204" pitchFamily="34" charset="0"/>
              </a:rPr>
              <a:t> </a:t>
            </a:r>
            <a:r>
              <a:rPr lang="en-US" altLang="en-US" sz="1200" dirty="0">
                <a:solidFill>
                  <a:srgbClr val="0000CC"/>
                </a:solidFill>
                <a:latin typeface="Arial" panose="020B0604020202020204" pitchFamily="34" charset="0"/>
                <a:cs typeface="Arial" panose="020B0604020202020204" pitchFamily="34" charset="0"/>
              </a:rPr>
              <a:t>dinner (not the relative’s…even if the SO intends to use per-diem funds to “pay back” the GOVCC account when the SO submits a travel voucher), the SO’s lodging, and the gasoline used for the Government-furnished rental car (when used for official purposes).</a:t>
            </a:r>
            <a:endParaRPr lang="en-US" altLang="en-US" sz="1200" b="1" dirty="0">
              <a:latin typeface="Arial" panose="020B0604020202020204" pitchFamily="34" charset="0"/>
              <a:cs typeface="Arial" panose="020B0604020202020204" pitchFamily="34" charset="0"/>
            </a:endParaRPr>
          </a:p>
          <a:p>
            <a:pPr>
              <a:lnSpc>
                <a:spcPts val="1500"/>
              </a:lnSpc>
              <a:buFont typeface="Arial" panose="020B0604020202020204" pitchFamily="34" charset="0"/>
              <a:buAutoNum type="arabicPeriod" startAt="2"/>
            </a:pPr>
            <a:r>
              <a:rPr lang="en-US" altLang="en-US" sz="1200" b="1" dirty="0">
                <a:latin typeface="Arial" panose="020B0604020202020204" pitchFamily="34" charset="0"/>
                <a:cs typeface="Arial" panose="020B0604020202020204" pitchFamily="34" charset="0"/>
              </a:rPr>
              <a:t>Would using a Government-furnished rental car to visit a relative be acceptable</a:t>
            </a:r>
            <a:r>
              <a:rPr lang="en-US" altLang="en-US" sz="1200" dirty="0">
                <a:latin typeface="Arial" panose="020B0604020202020204" pitchFamily="34" charset="0"/>
                <a:cs typeface="Arial" panose="020B0604020202020204" pitchFamily="34" charset="0"/>
              </a:rPr>
              <a:t>?</a:t>
            </a:r>
            <a:r>
              <a:rPr lang="en-US" altLang="en-US" sz="1200" b="1" dirty="0">
                <a:solidFill>
                  <a:srgbClr val="FF0000"/>
                </a:solidFill>
                <a:latin typeface="Arial" panose="020B0604020202020204" pitchFamily="34" charset="0"/>
                <a:cs typeface="Arial" panose="020B0604020202020204" pitchFamily="34" charset="0"/>
              </a:rPr>
              <a:t> </a:t>
            </a:r>
          </a:p>
          <a:p>
            <a:pPr marL="346075" indent="-346075">
              <a:lnSpc>
                <a:spcPts val="1500"/>
              </a:lnSpc>
              <a:buNone/>
            </a:pPr>
            <a:r>
              <a:rPr lang="en-US" altLang="en-US" sz="1200" b="1" dirty="0">
                <a:solidFill>
                  <a:srgbClr val="FF0000"/>
                </a:solidFill>
                <a:latin typeface="Arial" panose="020B0604020202020204" pitchFamily="34" charset="0"/>
                <a:cs typeface="Arial" panose="020B0604020202020204" pitchFamily="34" charset="0"/>
              </a:rPr>
              <a:t>        No. </a:t>
            </a:r>
            <a:r>
              <a:rPr lang="en-US" altLang="en-US" sz="1200" dirty="0">
                <a:solidFill>
                  <a:srgbClr val="0000CC"/>
                </a:solidFill>
                <a:latin typeface="Arial" panose="020B0604020202020204" pitchFamily="34" charset="0"/>
                <a:cs typeface="Arial" panose="020B0604020202020204" pitchFamily="34" charset="0"/>
              </a:rPr>
              <a:t>The</a:t>
            </a:r>
            <a:r>
              <a:rPr lang="en-US" altLang="en-US" sz="1200" b="1" dirty="0">
                <a:solidFill>
                  <a:srgbClr val="0000CC"/>
                </a:solidFill>
                <a:latin typeface="Arial" panose="020B0604020202020204" pitchFamily="34" charset="0"/>
                <a:cs typeface="Arial" panose="020B0604020202020204" pitchFamily="34" charset="0"/>
              </a:rPr>
              <a:t> </a:t>
            </a:r>
            <a:r>
              <a:rPr lang="en-US" altLang="en-US" sz="1200" dirty="0">
                <a:solidFill>
                  <a:srgbClr val="0000CC"/>
                </a:solidFill>
                <a:latin typeface="Arial" panose="020B0604020202020204" pitchFamily="34" charset="0"/>
                <a:cs typeface="Arial" panose="020B0604020202020204" pitchFamily="34" charset="0"/>
              </a:rPr>
              <a:t>rental car’s use is limited to official purposes. A 50-mile drive to visit a relative is not official.</a:t>
            </a:r>
          </a:p>
          <a:p>
            <a:pPr lvl="1">
              <a:lnSpc>
                <a:spcPts val="1500"/>
              </a:lnSpc>
              <a:buFont typeface="Arial" panose="020B0604020202020204" pitchFamily="34" charset="0"/>
              <a:buAutoNum type="alphaLcParenR"/>
            </a:pPr>
            <a:r>
              <a:rPr lang="en-US" altLang="en-US" sz="1200" b="1" dirty="0">
                <a:latin typeface="Arial" panose="020B0604020202020204" pitchFamily="34" charset="0"/>
                <a:cs typeface="Arial" panose="020B0604020202020204" pitchFamily="34" charset="0"/>
              </a:rPr>
              <a:t>Would it matter if the rental had unlimited mileage?  </a:t>
            </a:r>
            <a:r>
              <a:rPr lang="en-US" altLang="en-US" sz="1200" b="1" dirty="0">
                <a:solidFill>
                  <a:srgbClr val="FF0000"/>
                </a:solidFill>
                <a:latin typeface="Arial" panose="020B0604020202020204" pitchFamily="34" charset="0"/>
                <a:cs typeface="Arial" panose="020B0604020202020204" pitchFamily="34" charset="0"/>
              </a:rPr>
              <a:t>No.</a:t>
            </a:r>
          </a:p>
          <a:p>
            <a:pPr lvl="1">
              <a:lnSpc>
                <a:spcPts val="1500"/>
              </a:lnSpc>
              <a:buFont typeface="Arial" panose="020B0604020202020204" pitchFamily="34" charset="0"/>
              <a:buAutoNum type="alphaLcParenR"/>
            </a:pPr>
            <a:r>
              <a:rPr lang="en-US" altLang="en-US" sz="1200" b="1" dirty="0">
                <a:latin typeface="Arial" panose="020B0604020202020204" pitchFamily="34" charset="0"/>
                <a:cs typeface="Arial" panose="020B0604020202020204" pitchFamily="34" charset="0"/>
              </a:rPr>
              <a:t>Would it matter if the SO uses personal funds to pay for the rental car gas used on Friday night?  </a:t>
            </a:r>
            <a:r>
              <a:rPr lang="en-US" altLang="en-US" sz="1200" b="1" dirty="0">
                <a:solidFill>
                  <a:srgbClr val="FF0000"/>
                </a:solidFill>
                <a:latin typeface="Arial" panose="020B0604020202020204" pitchFamily="34" charset="0"/>
                <a:cs typeface="Arial" panose="020B0604020202020204" pitchFamily="34" charset="0"/>
              </a:rPr>
              <a:t>No.</a:t>
            </a:r>
          </a:p>
          <a:p>
            <a:pPr lvl="1">
              <a:lnSpc>
                <a:spcPts val="1500"/>
              </a:lnSpc>
              <a:buFont typeface="Arial" panose="020B0604020202020204" pitchFamily="34" charset="0"/>
              <a:buAutoNum type="alphaLcParenR"/>
            </a:pPr>
            <a:r>
              <a:rPr lang="en-US" altLang="en-US" sz="1200" b="1" dirty="0">
                <a:latin typeface="Arial" panose="020B0604020202020204" pitchFamily="34" charset="0"/>
                <a:cs typeface="Arial" panose="020B0604020202020204" pitchFamily="34" charset="0"/>
              </a:rPr>
              <a:t>What if it was 3 miles to the relative’s house instead of 25 miles</a:t>
            </a:r>
            <a:r>
              <a:rPr lang="en-US" altLang="en-US" sz="1200" dirty="0">
                <a:latin typeface="Arial" panose="020B0604020202020204" pitchFamily="34" charset="0"/>
                <a:cs typeface="Arial" panose="020B0604020202020204" pitchFamily="34" charset="0"/>
              </a:rPr>
              <a:t>?</a:t>
            </a:r>
            <a:r>
              <a:rPr lang="en-US" altLang="en-US" sz="1200" dirty="0">
                <a:solidFill>
                  <a:srgbClr val="FF0000"/>
                </a:solidFill>
                <a:latin typeface="Arial" panose="020B0604020202020204" pitchFamily="34" charset="0"/>
                <a:cs typeface="Arial" panose="020B0604020202020204" pitchFamily="34" charset="0"/>
              </a:rPr>
              <a:t> </a:t>
            </a:r>
            <a:r>
              <a:rPr lang="en-US" altLang="en-US" sz="1200" b="1" dirty="0">
                <a:solidFill>
                  <a:srgbClr val="FF0000"/>
                </a:solidFill>
                <a:latin typeface="Arial" panose="020B0604020202020204" pitchFamily="34" charset="0"/>
                <a:cs typeface="Arial" panose="020B0604020202020204" pitchFamily="34" charset="0"/>
              </a:rPr>
              <a:t>Maybe</a:t>
            </a:r>
            <a:r>
              <a:rPr lang="en-US" altLang="en-US" sz="1200" dirty="0">
                <a:solidFill>
                  <a:srgbClr val="FF0000"/>
                </a:solidFill>
                <a:latin typeface="Arial" panose="020B0604020202020204" pitchFamily="34" charset="0"/>
                <a:cs typeface="Arial" panose="020B0604020202020204" pitchFamily="34" charset="0"/>
              </a:rPr>
              <a:t>. </a:t>
            </a:r>
            <a:r>
              <a:rPr lang="en-US" altLang="en-US" sz="1200" dirty="0">
                <a:solidFill>
                  <a:srgbClr val="0000CC"/>
                </a:solidFill>
                <a:latin typeface="Arial" panose="020B0604020202020204" pitchFamily="34" charset="0"/>
                <a:cs typeface="Arial" panose="020B0604020202020204" pitchFamily="34" charset="0"/>
              </a:rPr>
              <a:t>Short deviations that support “subsistence, health or comfort” </a:t>
            </a:r>
            <a:r>
              <a:rPr lang="en-US" altLang="en-US" sz="1200" b="1" dirty="0">
                <a:solidFill>
                  <a:srgbClr val="FF0000"/>
                </a:solidFill>
                <a:latin typeface="Arial" panose="020B0604020202020204" pitchFamily="34" charset="0"/>
                <a:cs typeface="Arial" panose="020B0604020202020204" pitchFamily="34" charset="0"/>
              </a:rPr>
              <a:t>may</a:t>
            </a:r>
            <a:r>
              <a:rPr lang="en-US" altLang="en-US" sz="1200" b="1" dirty="0">
                <a:solidFill>
                  <a:srgbClr val="0000CC"/>
                </a:solidFill>
                <a:latin typeface="Arial" panose="020B0604020202020204" pitchFamily="34" charset="0"/>
                <a:cs typeface="Arial" panose="020B0604020202020204" pitchFamily="34" charset="0"/>
              </a:rPr>
              <a:t> </a:t>
            </a:r>
            <a:r>
              <a:rPr lang="en-US" altLang="en-US" sz="1200" dirty="0">
                <a:solidFill>
                  <a:srgbClr val="0000CC"/>
                </a:solidFill>
                <a:latin typeface="Arial" panose="020B0604020202020204" pitchFamily="34" charset="0"/>
                <a:cs typeface="Arial" panose="020B0604020202020204" pitchFamily="34" charset="0"/>
              </a:rPr>
              <a:t>be allowed…</a:t>
            </a:r>
            <a:r>
              <a:rPr lang="en-US" altLang="en-US" sz="1200" b="1" dirty="0">
                <a:solidFill>
                  <a:srgbClr val="0000CC"/>
                </a:solidFill>
                <a:latin typeface="Arial" panose="020B0604020202020204" pitchFamily="34" charset="0"/>
                <a:cs typeface="Arial" panose="020B0604020202020204" pitchFamily="34" charset="0"/>
              </a:rPr>
              <a:t>get a legal opinion </a:t>
            </a:r>
            <a:r>
              <a:rPr lang="en-US" altLang="en-US" sz="1200" b="1" u="sng" dirty="0">
                <a:solidFill>
                  <a:srgbClr val="0000CC"/>
                </a:solidFill>
                <a:latin typeface="Arial" panose="020B0604020202020204" pitchFamily="34" charset="0"/>
                <a:cs typeface="Arial" panose="020B0604020202020204" pitchFamily="34" charset="0"/>
              </a:rPr>
              <a:t>first</a:t>
            </a:r>
            <a:r>
              <a:rPr lang="en-US" altLang="en-US" sz="1200" b="1" dirty="0">
                <a:solidFill>
                  <a:srgbClr val="0000CC"/>
                </a:solidFill>
                <a:latin typeface="Arial" panose="020B0604020202020204" pitchFamily="34" charset="0"/>
                <a:cs typeface="Arial" panose="020B0604020202020204" pitchFamily="34" charset="0"/>
              </a:rPr>
              <a:t>.  </a:t>
            </a:r>
          </a:p>
          <a:p>
            <a:pPr>
              <a:lnSpc>
                <a:spcPts val="1500"/>
              </a:lnSpc>
              <a:buFont typeface="Arial" panose="020B0604020202020204" pitchFamily="34" charset="0"/>
              <a:buAutoNum type="arabicPeriod" startAt="2"/>
            </a:pPr>
            <a:endParaRPr lang="en-US" altLang="en-US" sz="1200" b="1" dirty="0">
              <a:latin typeface="Arial" panose="020B0604020202020204" pitchFamily="34" charset="0"/>
              <a:cs typeface="Arial" panose="020B0604020202020204" pitchFamily="34" charset="0"/>
            </a:endParaRPr>
          </a:p>
          <a:p>
            <a:pPr>
              <a:spcBef>
                <a:spcPts val="0"/>
              </a:spcBef>
              <a:buFont typeface="Arial" panose="020B0604020202020204" pitchFamily="34" charset="0"/>
              <a:buAutoNum type="arabicPeriod" startAt="3"/>
            </a:pPr>
            <a:r>
              <a:rPr lang="en-US" altLang="en-US" sz="1200" b="1" dirty="0">
                <a:latin typeface="Arial" panose="020B0604020202020204" pitchFamily="34" charset="0"/>
                <a:cs typeface="Arial" panose="020B0604020202020204" pitchFamily="34" charset="0"/>
              </a:rPr>
              <a:t>What actions could the SO take to ensure their visit to the relative adhered to regulations/standards?   </a:t>
            </a:r>
            <a:r>
              <a:rPr lang="en-US" altLang="en-US" sz="1200" dirty="0">
                <a:solidFill>
                  <a:srgbClr val="0000CC"/>
                </a:solidFill>
                <a:latin typeface="Arial" panose="020B0604020202020204" pitchFamily="34" charset="0"/>
                <a:cs typeface="Arial" panose="020B0604020202020204" pitchFamily="34" charset="0"/>
              </a:rPr>
              <a:t>Ask the relative to come visit/pick up the SO in a POV, or the SO could rent a separate car, using personal funds (and </a:t>
            </a:r>
            <a:r>
              <a:rPr lang="en-US" altLang="en-US" sz="1200" b="1" dirty="0">
                <a:solidFill>
                  <a:srgbClr val="FF0000"/>
                </a:solidFill>
                <a:latin typeface="Arial" panose="020B0604020202020204" pitchFamily="34" charset="0"/>
                <a:cs typeface="Arial" panose="020B0604020202020204" pitchFamily="34" charset="0"/>
              </a:rPr>
              <a:t>not</a:t>
            </a:r>
            <a:r>
              <a:rPr lang="en-US" altLang="en-US" sz="1200" dirty="0">
                <a:solidFill>
                  <a:srgbClr val="0000CC"/>
                </a:solidFill>
                <a:latin typeface="Arial" panose="020B0604020202020204" pitchFamily="34" charset="0"/>
                <a:cs typeface="Arial" panose="020B0604020202020204" pitchFamily="34" charset="0"/>
              </a:rPr>
              <a:t> using the GOVCC), to drive to see the relative.</a:t>
            </a:r>
          </a:p>
          <a:p>
            <a:pPr>
              <a:lnSpc>
                <a:spcPts val="1500"/>
              </a:lnSpc>
              <a:buFont typeface="Arial" panose="020B0604020202020204" pitchFamily="34" charset="0"/>
              <a:buAutoNum type="arabicPeriod" startAt="3"/>
            </a:pPr>
            <a:endParaRPr lang="en-US" altLang="en-US" sz="1200" b="1" dirty="0">
              <a:solidFill>
                <a:srgbClr val="FF0000"/>
              </a:solidFill>
              <a:latin typeface="Arial" panose="020B0604020202020204" pitchFamily="34" charset="0"/>
              <a:cs typeface="Arial" panose="020B0604020202020204" pitchFamily="34" charset="0"/>
            </a:endParaRPr>
          </a:p>
          <a:p>
            <a:pPr>
              <a:lnSpc>
                <a:spcPts val="1500"/>
              </a:lnSpc>
              <a:buFont typeface="Arial" panose="020B0604020202020204" pitchFamily="34" charset="0"/>
              <a:buAutoNum type="arabicPeriod" startAt="3"/>
            </a:pPr>
            <a:r>
              <a:rPr lang="en-US" altLang="en-US" sz="1200" b="1" dirty="0">
                <a:latin typeface="Arial" panose="020B0604020202020204" pitchFamily="34" charset="0"/>
                <a:cs typeface="Arial" panose="020B0604020202020204" pitchFamily="34" charset="0"/>
              </a:rPr>
              <a:t>Could any “perception” issues arise from the SO’s trip to see the relative?  </a:t>
            </a:r>
          </a:p>
          <a:p>
            <a:pPr>
              <a:spcBef>
                <a:spcPts val="0"/>
              </a:spcBef>
              <a:buFontTx/>
              <a:buNone/>
            </a:pPr>
            <a:r>
              <a:rPr lang="en-US" altLang="en-US" sz="1200" dirty="0">
                <a:solidFill>
                  <a:srgbClr val="0000CC"/>
                </a:solidFill>
                <a:latin typeface="Arial" panose="020B0604020202020204" pitchFamily="34" charset="0"/>
                <a:cs typeface="Arial" panose="020B0604020202020204" pitchFamily="34" charset="0"/>
              </a:rPr>
              <a:t>	Yes. Even though the personal staff know that the timing of the return flight was dictated by conference activities and airline schedules, an outside observer might perceive the SO extended the trip a day for the sole purpose of visiting their relative. A memorandum for record (MFR) might be advisable to address this.  </a:t>
            </a:r>
          </a:p>
          <a:p>
            <a:pPr>
              <a:lnSpc>
                <a:spcPts val="1300"/>
              </a:lnSpc>
              <a:buFont typeface="Arial" panose="020B0604020202020204" pitchFamily="34" charset="0"/>
              <a:buAutoNum type="arabicPeriod" startAt="2"/>
            </a:pPr>
            <a:endParaRPr lang="en-US" altLang="en-US" sz="1300" b="1" dirty="0">
              <a:solidFill>
                <a:srgbClr val="FF0000"/>
              </a:solidFill>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4468468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3175" y="1377950"/>
            <a:ext cx="969963" cy="788988"/>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spcBef>
                <a:spcPts val="300"/>
              </a:spcBef>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Initiate </a:t>
            </a: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Record the Circumstances of Travel  (see below)</a:t>
            </a:r>
          </a:p>
          <a:p>
            <a:pPr algn="ctr">
              <a:defRPr/>
            </a:pPr>
            <a:r>
              <a:rPr lang="en-US" sz="1350" b="1" dirty="0">
                <a:effectLst>
                  <a:outerShdw blurRad="38100" dist="38100" dir="2700000" algn="tl">
                    <a:srgbClr val="000000">
                      <a:alpha val="43137"/>
                    </a:srgbClr>
                  </a:outerShdw>
                </a:effectLst>
              </a:rPr>
              <a:t> </a:t>
            </a:r>
          </a:p>
        </p:txBody>
      </p:sp>
      <p:sp>
        <p:nvSpPr>
          <p:cNvPr id="6" name="TextBox 5"/>
          <p:cNvSpPr txBox="1"/>
          <p:nvPr/>
        </p:nvSpPr>
        <p:spPr>
          <a:xfrm>
            <a:off x="1149350" y="2171700"/>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t> </a:t>
            </a:r>
          </a:p>
        </p:txBody>
      </p:sp>
      <p:sp>
        <p:nvSpPr>
          <p:cNvPr id="28" name="Title 1"/>
          <p:cNvSpPr>
            <a:spLocks noGrp="1"/>
          </p:cNvSpPr>
          <p:nvPr>
            <p:ph type="title"/>
          </p:nvPr>
        </p:nvSpPr>
        <p:spPr>
          <a:xfrm>
            <a:off x="830580" y="281306"/>
            <a:ext cx="7245350" cy="1143000"/>
          </a:xfrm>
        </p:spPr>
        <p:txBody>
          <a:bodyPr>
            <a:noAutofit/>
          </a:bodyPr>
          <a:lstStyle/>
          <a:p>
            <a:pPr lvl="1" algn="ctr">
              <a:defRPr/>
            </a:pPr>
            <a:r>
              <a:rPr lang="en-US" sz="1400" b="1" dirty="0">
                <a:solidFill>
                  <a:srgbClr val="002060"/>
                </a:solidFill>
                <a:effectLst>
                  <a:outerShdw blurRad="38100" dist="38100" dir="2700000" algn="tl">
                    <a:srgbClr val="000000">
                      <a:alpha val="43137"/>
                    </a:srgbClr>
                  </a:outerShdw>
                </a:effectLst>
                <a:latin typeface="Arial" pitchFamily="34" charset="0"/>
                <a:cs typeface="Arial" pitchFamily="34" charset="0"/>
              </a:rPr>
              <a:t>Processes and Responsibilities for Airport Transport/Personal Travel in Conjunction with TDY/Use of GOV-Furnished Rental Car/Use of GOV Resources  </a:t>
            </a:r>
            <a:br>
              <a:rPr lang="en-US" sz="1600" dirty="0">
                <a:effectLst>
                  <a:outerShdw blurRad="38100" dist="38100" dir="2700000" algn="tl">
                    <a:srgbClr val="000000">
                      <a:alpha val="43137"/>
                    </a:srgbClr>
                  </a:outerShdw>
                </a:effectLst>
                <a:latin typeface="Arial" pitchFamily="34" charset="0"/>
                <a:cs typeface="Arial" pitchFamily="34" charset="0"/>
              </a:rPr>
            </a:br>
            <a:r>
              <a:rPr lang="en-US" sz="1000" dirty="0">
                <a:solidFill>
                  <a:srgbClr val="002060"/>
                </a:solidFill>
                <a:latin typeface="Arial" pitchFamily="34" charset="0"/>
                <a:cs typeface="Arial" pitchFamily="34" charset="0"/>
              </a:rPr>
              <a:t>(5 CFR 2635/DOD Joint Ethics Regulation/DODI 1315.09/Joint Travel Regulation/AR 600-8-10/AR 58-1)</a:t>
            </a:r>
          </a:p>
        </p:txBody>
      </p:sp>
      <p:grpSp>
        <p:nvGrpSpPr>
          <p:cNvPr id="16389" name="Group 14"/>
          <p:cNvGrpSpPr>
            <a:grpSpLocks/>
          </p:cNvGrpSpPr>
          <p:nvPr/>
        </p:nvGrpSpPr>
        <p:grpSpPr bwMode="auto">
          <a:xfrm>
            <a:off x="179388" y="1484313"/>
            <a:ext cx="882650" cy="731837"/>
            <a:chOff x="254188" y="1940901"/>
            <a:chExt cx="774572" cy="605936"/>
          </a:xfrm>
        </p:grpSpPr>
        <p:sp>
          <p:nvSpPr>
            <p:cNvPr id="12" name="Flowchart: Connector 11"/>
            <p:cNvSpPr/>
            <p:nvPr/>
          </p:nvSpPr>
          <p:spPr>
            <a:xfrm>
              <a:off x="337775" y="1940901"/>
              <a:ext cx="597646" cy="6059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en-US" sz="675" b="1" dirty="0">
                <a:effectLst>
                  <a:outerShdw blurRad="38100" dist="38100" dir="2700000" algn="tl">
                    <a:srgbClr val="000000">
                      <a:alpha val="43137"/>
                    </a:srgbClr>
                  </a:outerShdw>
                </a:effectLst>
                <a:cs typeface="Arial" panose="020B0604020202020204" pitchFamily="34" charset="0"/>
              </a:endParaRPr>
            </a:p>
          </p:txBody>
        </p:sp>
        <p:sp>
          <p:nvSpPr>
            <p:cNvPr id="16417" name="TextBox 13"/>
            <p:cNvSpPr txBox="1">
              <a:spLocks noChangeArrowheads="1"/>
            </p:cNvSpPr>
            <p:nvPr/>
          </p:nvSpPr>
          <p:spPr bwMode="auto">
            <a:xfrm>
              <a:off x="254188" y="2022721"/>
              <a:ext cx="7745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000" b="1" dirty="0">
                  <a:solidFill>
                    <a:schemeClr val="bg1"/>
                  </a:solidFill>
                </a:rPr>
                <a:t>Receive</a:t>
              </a:r>
            </a:p>
            <a:p>
              <a:pPr algn="ctr"/>
              <a:r>
                <a:rPr lang="en-US" altLang="en-US" sz="1000" b="1" dirty="0">
                  <a:solidFill>
                    <a:schemeClr val="bg1"/>
                  </a:solidFill>
                </a:rPr>
                <a:t>Travel Plan</a:t>
              </a:r>
            </a:p>
          </p:txBody>
        </p:sp>
      </p:grpSp>
      <p:sp>
        <p:nvSpPr>
          <p:cNvPr id="29" name="Rectangle 28"/>
          <p:cNvSpPr/>
          <p:nvPr/>
        </p:nvSpPr>
        <p:spPr>
          <a:xfrm>
            <a:off x="2335213" y="2519363"/>
            <a:ext cx="968375" cy="709612"/>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Submit DA31</a:t>
            </a:r>
          </a:p>
          <a:p>
            <a:pPr algn="ctr">
              <a:defRPr/>
            </a:pPr>
            <a:endParaRPr lang="en-US" sz="1350" b="1" dirty="0">
              <a:effectLst>
                <a:outerShdw blurRad="38100" dist="38100" dir="2700000" algn="tl">
                  <a:srgbClr val="000000">
                    <a:alpha val="43137"/>
                  </a:srgbClr>
                </a:outerShdw>
              </a:effectLst>
            </a:endParaRPr>
          </a:p>
        </p:txBody>
      </p:sp>
      <p:sp>
        <p:nvSpPr>
          <p:cNvPr id="16" name="Flowchart: Decision 15"/>
          <p:cNvSpPr/>
          <p:nvPr/>
        </p:nvSpPr>
        <p:spPr>
          <a:xfrm>
            <a:off x="2466975" y="1452563"/>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392" name="TextBox 29"/>
          <p:cNvSpPr txBox="1">
            <a:spLocks noChangeArrowheads="1"/>
          </p:cNvSpPr>
          <p:nvPr/>
        </p:nvSpPr>
        <p:spPr bwMode="auto">
          <a:xfrm>
            <a:off x="2459436" y="1599421"/>
            <a:ext cx="7056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800" b="1" dirty="0">
                <a:solidFill>
                  <a:schemeClr val="bg1"/>
                </a:solidFill>
              </a:rPr>
              <a:t>Leave ICW</a:t>
            </a:r>
          </a:p>
          <a:p>
            <a:pPr algn="ctr"/>
            <a:r>
              <a:rPr lang="en-US" altLang="en-US" sz="800" b="1" dirty="0">
                <a:solidFill>
                  <a:schemeClr val="bg1"/>
                </a:solidFill>
              </a:rPr>
              <a:t> Travel</a:t>
            </a:r>
          </a:p>
        </p:txBody>
      </p:sp>
      <p:sp>
        <p:nvSpPr>
          <p:cNvPr id="16393" name="TextBox 16"/>
          <p:cNvSpPr txBox="1">
            <a:spLocks noChangeArrowheads="1"/>
          </p:cNvSpPr>
          <p:nvPr/>
        </p:nvSpPr>
        <p:spPr bwMode="auto">
          <a:xfrm>
            <a:off x="2628900" y="2022475"/>
            <a:ext cx="368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Yes</a:t>
            </a:r>
          </a:p>
        </p:txBody>
      </p:sp>
      <p:sp>
        <p:nvSpPr>
          <p:cNvPr id="16394" name="TextBox 30"/>
          <p:cNvSpPr txBox="1">
            <a:spLocks noChangeArrowheads="1"/>
          </p:cNvSpPr>
          <p:nvPr/>
        </p:nvSpPr>
        <p:spPr bwMode="auto">
          <a:xfrm>
            <a:off x="3117850" y="1622425"/>
            <a:ext cx="3381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No</a:t>
            </a:r>
          </a:p>
        </p:txBody>
      </p:sp>
      <p:sp>
        <p:nvSpPr>
          <p:cNvPr id="32" name="TextBox 31"/>
          <p:cNvSpPr txBox="1"/>
          <p:nvPr/>
        </p:nvSpPr>
        <p:spPr>
          <a:xfrm>
            <a:off x="2220913" y="3190875"/>
            <a:ext cx="1208087" cy="646331"/>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Senior Official-if taking leave ICW travel</a:t>
            </a:r>
          </a:p>
          <a:p>
            <a:pPr algn="ctr">
              <a:defRPr/>
            </a:pPr>
            <a:r>
              <a:rPr lang="en-US" sz="900" i="1" dirty="0"/>
              <a:t> </a:t>
            </a:r>
          </a:p>
        </p:txBody>
      </p:sp>
      <p:sp>
        <p:nvSpPr>
          <p:cNvPr id="33" name="Rectangle 32"/>
          <p:cNvSpPr/>
          <p:nvPr/>
        </p:nvSpPr>
        <p:spPr>
          <a:xfrm>
            <a:off x="3641725" y="1392238"/>
            <a:ext cx="1012825" cy="79692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Personal Plan</a:t>
            </a:r>
          </a:p>
          <a:p>
            <a:pPr algn="ctr">
              <a:defRPr/>
            </a:pPr>
            <a:endParaRPr lang="en-US" sz="800" b="1" dirty="0">
              <a:effectLst>
                <a:outerShdw blurRad="38100" dist="38100" dir="2700000" algn="tl">
                  <a:srgbClr val="000000">
                    <a:alpha val="43137"/>
                  </a:srgbClr>
                </a:outerShdw>
              </a:effectLst>
            </a:endParaRPr>
          </a:p>
        </p:txBody>
      </p:sp>
      <p:sp>
        <p:nvSpPr>
          <p:cNvPr id="16397" name="TextBox 33"/>
          <p:cNvSpPr txBox="1">
            <a:spLocks noChangeArrowheads="1"/>
          </p:cNvSpPr>
          <p:nvPr/>
        </p:nvSpPr>
        <p:spPr bwMode="auto">
          <a:xfrm>
            <a:off x="3508375" y="2168525"/>
            <a:ext cx="1441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900" b="1" i="1" dirty="0"/>
              <a:t>Staff Judge Advocate</a:t>
            </a:r>
          </a:p>
          <a:p>
            <a:pPr>
              <a:buFont typeface="Arial" panose="020B0604020202020204" pitchFamily="34" charset="0"/>
              <a:buChar char="•"/>
            </a:pPr>
            <a:r>
              <a:rPr lang="en-US" altLang="en-US" sz="900" b="1" i="1" dirty="0"/>
              <a:t>Installation Legal Office</a:t>
            </a:r>
            <a:endParaRPr lang="en-US" altLang="en-US" sz="900" i="1" dirty="0"/>
          </a:p>
        </p:txBody>
      </p:sp>
      <p:sp>
        <p:nvSpPr>
          <p:cNvPr id="35" name="Rectangle 34"/>
          <p:cNvSpPr/>
          <p:nvPr/>
        </p:nvSpPr>
        <p:spPr>
          <a:xfrm>
            <a:off x="5002213" y="1392238"/>
            <a:ext cx="1011237" cy="806450"/>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Review and Task</a:t>
            </a:r>
          </a:p>
          <a:p>
            <a:pPr algn="ctr">
              <a:defRPr/>
            </a:pP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a:t>
            </a:r>
          </a:p>
          <a:p>
            <a:pPr algn="ctr">
              <a:defRPr/>
            </a:pP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GOV Resources</a:t>
            </a:r>
          </a:p>
          <a:p>
            <a:pPr algn="ctr">
              <a:defRPr/>
            </a:pPr>
            <a:endParaRPr lang="en-US" sz="900" b="1" dirty="0">
              <a:solidFill>
                <a:schemeClr val="bg1"/>
              </a:solidFill>
              <a:effectLst>
                <a:outerShdw blurRad="38100" dist="38100" dir="2700000" algn="tl">
                  <a:srgbClr val="000000">
                    <a:alpha val="43137"/>
                  </a:srgbClr>
                </a:outerShdw>
              </a:effectLst>
            </a:endParaRPr>
          </a:p>
        </p:txBody>
      </p:sp>
      <p:sp>
        <p:nvSpPr>
          <p:cNvPr id="16399" name="TextBox 35"/>
          <p:cNvSpPr txBox="1">
            <a:spLocks noChangeArrowheads="1"/>
          </p:cNvSpPr>
          <p:nvPr/>
        </p:nvSpPr>
        <p:spPr bwMode="auto">
          <a:xfrm>
            <a:off x="4943475" y="2216150"/>
            <a:ext cx="1441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900" b="1" i="1" dirty="0"/>
              <a:t>Chief of Staff</a:t>
            </a:r>
          </a:p>
          <a:p>
            <a:pPr>
              <a:buFont typeface="Arial" panose="020B0604020202020204" pitchFamily="34" charset="0"/>
              <a:buChar char="•"/>
            </a:pPr>
            <a:r>
              <a:rPr lang="en-US" altLang="en-US" sz="900" b="1" i="1" dirty="0"/>
              <a:t>XO</a:t>
            </a:r>
            <a:endParaRPr lang="en-US" altLang="en-US" sz="900" i="1" dirty="0"/>
          </a:p>
        </p:txBody>
      </p:sp>
      <p:sp>
        <p:nvSpPr>
          <p:cNvPr id="37" name="Rectangle 36"/>
          <p:cNvSpPr/>
          <p:nvPr/>
        </p:nvSpPr>
        <p:spPr>
          <a:xfrm>
            <a:off x="6330950" y="1392238"/>
            <a:ext cx="1042988" cy="823912"/>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Approve</a:t>
            </a:r>
          </a:p>
          <a:p>
            <a:pPr algn="ctr">
              <a:defRPr/>
            </a:pP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a:t>
            </a:r>
          </a:p>
          <a:p>
            <a:pPr algn="ctr">
              <a:defRPr/>
            </a:pP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GOV Resources</a:t>
            </a:r>
          </a:p>
          <a:p>
            <a:pPr algn="ctr">
              <a:defRPr/>
            </a:pPr>
            <a:endParaRPr lang="en-US" sz="900" b="1" dirty="0">
              <a:solidFill>
                <a:schemeClr val="bg1"/>
              </a:solidFill>
              <a:effectLst>
                <a:outerShdw blurRad="38100" dist="38100" dir="2700000" algn="tl">
                  <a:srgbClr val="000000">
                    <a:alpha val="43137"/>
                  </a:srgbClr>
                </a:outerShdw>
              </a:effectLst>
            </a:endParaRPr>
          </a:p>
          <a:p>
            <a:pPr algn="ctr">
              <a:defRPr/>
            </a:pPr>
            <a:endParaRPr lang="en-US" sz="1350" b="1" dirty="0">
              <a:effectLst>
                <a:outerShdw blurRad="38100" dist="38100" dir="2700000" algn="tl">
                  <a:srgbClr val="000000">
                    <a:alpha val="43137"/>
                  </a:srgbClr>
                </a:outerShdw>
              </a:effectLst>
            </a:endParaRPr>
          </a:p>
        </p:txBody>
      </p:sp>
      <p:sp>
        <p:nvSpPr>
          <p:cNvPr id="38" name="Rectangle 37"/>
          <p:cNvSpPr/>
          <p:nvPr/>
        </p:nvSpPr>
        <p:spPr>
          <a:xfrm>
            <a:off x="7694613" y="1392238"/>
            <a:ext cx="1058862" cy="77787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Archive</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Travel Plan , GOV Resources, Legal Review,</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DA31</a:t>
            </a:r>
          </a:p>
          <a:p>
            <a:pPr algn="ctr">
              <a:defRPr/>
            </a:pPr>
            <a:endParaRPr lang="en-US" sz="800" b="1" dirty="0">
              <a:effectLst>
                <a:outerShdw blurRad="38100" dist="38100" dir="2700000" algn="tl">
                  <a:srgbClr val="000000">
                    <a:alpha val="43137"/>
                  </a:srgbClr>
                </a:outerShdw>
              </a:effectLst>
            </a:endParaRPr>
          </a:p>
        </p:txBody>
      </p:sp>
      <p:sp>
        <p:nvSpPr>
          <p:cNvPr id="39" name="TextBox 38"/>
          <p:cNvSpPr txBox="1"/>
          <p:nvPr/>
        </p:nvSpPr>
        <p:spPr>
          <a:xfrm>
            <a:off x="7572375" y="2139950"/>
            <a:ext cx="1208088" cy="646113"/>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t> </a:t>
            </a:r>
          </a:p>
        </p:txBody>
      </p:sp>
      <p:sp>
        <p:nvSpPr>
          <p:cNvPr id="16403" name="TextBox 39"/>
          <p:cNvSpPr txBox="1">
            <a:spLocks noChangeArrowheads="1"/>
          </p:cNvSpPr>
          <p:nvPr/>
        </p:nvSpPr>
        <p:spPr bwMode="auto">
          <a:xfrm>
            <a:off x="6338888" y="2238375"/>
            <a:ext cx="14430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i="1" dirty="0"/>
              <a:t>Senior Official</a:t>
            </a:r>
            <a:endParaRPr lang="en-US" altLang="en-US" sz="900" i="1" dirty="0"/>
          </a:p>
        </p:txBody>
      </p:sp>
      <p:cxnSp>
        <p:nvCxnSpPr>
          <p:cNvPr id="41" name="Elbow Connector 40"/>
          <p:cNvCxnSpPr>
            <a:stCxn id="29" idx="3"/>
            <a:endCxn id="16397" idx="2"/>
          </p:cNvCxnSpPr>
          <p:nvPr/>
        </p:nvCxnSpPr>
        <p:spPr>
          <a:xfrm flipV="1">
            <a:off x="3303588" y="2708275"/>
            <a:ext cx="917575" cy="1651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6394" idx="3"/>
            <a:endCxn id="33" idx="1"/>
          </p:cNvCxnSpPr>
          <p:nvPr/>
        </p:nvCxnSpPr>
        <p:spPr>
          <a:xfrm flipV="1">
            <a:off x="3455988" y="1743075"/>
            <a:ext cx="185737" cy="3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 idx="3"/>
            <a:endCxn id="16392" idx="1"/>
          </p:cNvCxnSpPr>
          <p:nvPr/>
        </p:nvCxnSpPr>
        <p:spPr>
          <a:xfrm flipV="1">
            <a:off x="2243138" y="1768698"/>
            <a:ext cx="216298" cy="3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6417" idx="3"/>
            <a:endCxn id="4" idx="1"/>
          </p:cNvCxnSpPr>
          <p:nvPr/>
        </p:nvCxnSpPr>
        <p:spPr>
          <a:xfrm flipV="1">
            <a:off x="917575" y="1751013"/>
            <a:ext cx="355600" cy="1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3" idx="3"/>
            <a:endCxn id="35" idx="1"/>
          </p:cNvCxnSpPr>
          <p:nvPr/>
        </p:nvCxnSpPr>
        <p:spPr>
          <a:xfrm>
            <a:off x="4611688" y="1743075"/>
            <a:ext cx="3905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5" idx="3"/>
            <a:endCxn id="37" idx="1"/>
          </p:cNvCxnSpPr>
          <p:nvPr/>
        </p:nvCxnSpPr>
        <p:spPr>
          <a:xfrm>
            <a:off x="5972175" y="1743075"/>
            <a:ext cx="3587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7" idx="3"/>
            <a:endCxn id="38" idx="1"/>
          </p:cNvCxnSpPr>
          <p:nvPr/>
        </p:nvCxnSpPr>
        <p:spPr>
          <a:xfrm>
            <a:off x="7299325" y="1743075"/>
            <a:ext cx="3921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6393" idx="2"/>
            <a:endCxn id="29" idx="0"/>
          </p:cNvCxnSpPr>
          <p:nvPr/>
        </p:nvCxnSpPr>
        <p:spPr>
          <a:xfrm>
            <a:off x="2813050" y="2268538"/>
            <a:ext cx="6350" cy="250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412" name="Rectangle 58"/>
          <p:cNvSpPr>
            <a:spLocks noChangeArrowheads="1"/>
          </p:cNvSpPr>
          <p:nvPr/>
        </p:nvSpPr>
        <p:spPr bwMode="auto">
          <a:xfrm>
            <a:off x="222250" y="4032250"/>
            <a:ext cx="44577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342900" indent="-3429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2">
              <a:buFont typeface="Arial" panose="020B0604020202020204" pitchFamily="34" charset="0"/>
              <a:buAutoNum type="alphaLcParenR"/>
            </a:pPr>
            <a:r>
              <a:rPr lang="en-US" altLang="en-US" sz="1300" dirty="0"/>
              <a:t>What official event(s) are scheduled?</a:t>
            </a:r>
          </a:p>
          <a:p>
            <a:pPr lvl="2">
              <a:buFont typeface="Arial" panose="020B0604020202020204" pitchFamily="34" charset="0"/>
              <a:buAutoNum type="alphaLcParenR"/>
            </a:pPr>
            <a:r>
              <a:rPr lang="en-US" altLang="en-US" sz="1300" dirty="0"/>
              <a:t>What personal activities are scheduled?</a:t>
            </a:r>
          </a:p>
          <a:p>
            <a:pPr lvl="2">
              <a:buFont typeface="Arial" panose="020B0604020202020204" pitchFamily="34" charset="0"/>
              <a:buAutoNum type="alphaLcParenR"/>
            </a:pPr>
            <a:r>
              <a:rPr lang="en-US" altLang="en-US" sz="1300" dirty="0"/>
              <a:t>Will attendance at personal events impact/modify the travel plan? </a:t>
            </a:r>
            <a:r>
              <a:rPr lang="en-US" altLang="en-US" sz="1000" dirty="0"/>
              <a:t>(</a:t>
            </a:r>
            <a:r>
              <a:rPr lang="en-US" altLang="en-US" sz="1000" i="1" dirty="0"/>
              <a:t>If yes-proceed with extreme caution.</a:t>
            </a:r>
            <a:r>
              <a:rPr lang="en-US" altLang="en-US" sz="1000" dirty="0"/>
              <a:t>) </a:t>
            </a:r>
          </a:p>
          <a:p>
            <a:pPr lvl="2">
              <a:buFont typeface="Arial" panose="020B0604020202020204" pitchFamily="34" charset="0"/>
              <a:buAutoNum type="alphaLcParenR"/>
            </a:pPr>
            <a:r>
              <a:rPr lang="en-US" altLang="en-US" sz="1300" dirty="0"/>
              <a:t>Can attendance at personal events be perceived as impacting/modifying the travel plan? </a:t>
            </a:r>
            <a:r>
              <a:rPr lang="en-US" altLang="en-US" sz="1000" dirty="0"/>
              <a:t>(consider MFR)</a:t>
            </a:r>
          </a:p>
          <a:p>
            <a:pPr lvl="2">
              <a:buFont typeface="Arial" panose="020B0604020202020204" pitchFamily="34" charset="0"/>
              <a:buAutoNum type="alphaLcParenR"/>
            </a:pPr>
            <a:r>
              <a:rPr lang="en-US" altLang="en-US" sz="1300" dirty="0"/>
              <a:t>Will the SO take leave in conjunction with TDY? </a:t>
            </a:r>
          </a:p>
        </p:txBody>
      </p:sp>
      <p:sp>
        <p:nvSpPr>
          <p:cNvPr id="62" name="TextBox 61"/>
          <p:cNvSpPr txBox="1"/>
          <p:nvPr/>
        </p:nvSpPr>
        <p:spPr>
          <a:xfrm>
            <a:off x="1933575" y="3638550"/>
            <a:ext cx="5455404" cy="369332"/>
          </a:xfrm>
          <a:prstGeom prst="rect">
            <a:avLst/>
          </a:prstGeom>
          <a:noFill/>
        </p:spPr>
        <p:txBody>
          <a:bodyPr wrap="none">
            <a:spAutoFit/>
          </a:bodyPr>
          <a:lstStyle/>
          <a:p>
            <a:pPr>
              <a:defRPr/>
            </a:pPr>
            <a:r>
              <a:rPr lang="en-US" b="1" u="sng" dirty="0">
                <a:latin typeface="Arial" panose="020B0604020202020204" pitchFamily="34" charset="0"/>
                <a:cs typeface="Arial" panose="020B0604020202020204" pitchFamily="34" charset="0"/>
              </a:rPr>
              <a:t>Record the Circumstances of the Official Travel</a:t>
            </a:r>
            <a:r>
              <a:rPr lang="en-US" b="1" dirty="0">
                <a:latin typeface="Arial" panose="020B0604020202020204" pitchFamily="34" charset="0"/>
                <a:cs typeface="Arial" panose="020B0604020202020204" pitchFamily="34" charset="0"/>
              </a:rPr>
              <a:t>:</a:t>
            </a:r>
            <a:endParaRPr lang="en-US" b="1" dirty="0">
              <a:solidFill>
                <a:schemeClr val="accent6">
                  <a:lumMod val="50000"/>
                </a:schemeClr>
              </a:solidFill>
            </a:endParaRPr>
          </a:p>
        </p:txBody>
      </p:sp>
      <p:sp>
        <p:nvSpPr>
          <p:cNvPr id="16414" name="Rectangle 63"/>
          <p:cNvSpPr>
            <a:spLocks noChangeArrowheads="1"/>
          </p:cNvSpPr>
          <p:nvPr/>
        </p:nvSpPr>
        <p:spPr bwMode="auto">
          <a:xfrm>
            <a:off x="4572000" y="4062413"/>
            <a:ext cx="4572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342900" indent="-3429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2">
              <a:buFont typeface="Arial" panose="020B0604020202020204" pitchFamily="34" charset="0"/>
              <a:buAutoNum type="alphaLcParenR" startAt="6"/>
            </a:pPr>
            <a:r>
              <a:rPr lang="en-US" altLang="en-US" sz="1300" dirty="0"/>
              <a:t>How will the SO get to the airport? Get home from the airport? </a:t>
            </a:r>
            <a:r>
              <a:rPr lang="en-US" altLang="en-US" sz="1000" dirty="0"/>
              <a:t>(Consult  AR 58-1, par. 2-3i and DOD Administrative Instruction 109</a:t>
            </a:r>
            <a:r>
              <a:rPr lang="en-US" altLang="en-US" sz="1000" b="1" dirty="0"/>
              <a:t> before </a:t>
            </a:r>
            <a:r>
              <a:rPr lang="en-US" altLang="en-US" sz="1000" dirty="0"/>
              <a:t>tasking GOV individuals/equipment to support.)</a:t>
            </a:r>
          </a:p>
          <a:p>
            <a:pPr lvl="2">
              <a:buFont typeface="Arial" panose="020B0604020202020204" pitchFamily="34" charset="0"/>
              <a:buAutoNum type="alphaLcParenR" startAt="6"/>
            </a:pPr>
            <a:r>
              <a:rPr lang="en-US" altLang="en-US" sz="1300" dirty="0"/>
              <a:t>When does the SO plan to use a GOV-provided rental vehicle, and where?</a:t>
            </a:r>
          </a:p>
          <a:p>
            <a:pPr lvl="2">
              <a:buFont typeface="Arial" panose="020B0604020202020204" pitchFamily="34" charset="0"/>
              <a:buAutoNum type="alphaLcParenR" startAt="6"/>
            </a:pPr>
            <a:r>
              <a:rPr lang="en-US" altLang="en-US" sz="1300" dirty="0"/>
              <a:t>What will the SO use their GOVCC to pay for? </a:t>
            </a:r>
          </a:p>
          <a:p>
            <a:pPr lvl="2">
              <a:buFont typeface="Arial" panose="020B0604020202020204" pitchFamily="34" charset="0"/>
              <a:buAutoNum type="alphaLcParenR" startAt="6"/>
            </a:pPr>
            <a:endParaRPr lang="en-US" altLang="en-US" sz="1300" dirty="0"/>
          </a:p>
        </p:txBody>
      </p:sp>
      <p:sp>
        <p:nvSpPr>
          <p:cNvPr id="80" name="Rectangle 79"/>
          <p:cNvSpPr/>
          <p:nvPr/>
        </p:nvSpPr>
        <p:spPr>
          <a:xfrm>
            <a:off x="4572000" y="2786063"/>
            <a:ext cx="4200525" cy="66675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u="sng" dirty="0">
                <a:solidFill>
                  <a:schemeClr val="tx1"/>
                </a:solidFill>
                <a:latin typeface="Arial" panose="020B0604020202020204" pitchFamily="34" charset="0"/>
                <a:cs typeface="Arial" panose="020B0604020202020204" pitchFamily="34" charset="0"/>
              </a:rPr>
              <a:t>Key Issue</a:t>
            </a:r>
            <a:r>
              <a:rPr lang="en-US" sz="1600" dirty="0">
                <a:solidFill>
                  <a:schemeClr val="tx1"/>
                </a:solidFill>
                <a:latin typeface="Arial" panose="020B0604020202020204" pitchFamily="34" charset="0"/>
                <a:cs typeface="Arial" panose="020B0604020202020204" pitchFamily="34" charset="0"/>
              </a:rPr>
              <a:t>: Complete a legal review </a:t>
            </a:r>
            <a:r>
              <a:rPr lang="en-US" sz="1600" b="1" dirty="0">
                <a:solidFill>
                  <a:schemeClr val="tx1"/>
                </a:solidFill>
                <a:latin typeface="Arial" panose="020B0604020202020204" pitchFamily="34" charset="0"/>
                <a:cs typeface="Arial" panose="020B0604020202020204" pitchFamily="34" charset="0"/>
              </a:rPr>
              <a:t>before</a:t>
            </a:r>
            <a:r>
              <a:rPr lang="en-US" sz="1600" dirty="0">
                <a:solidFill>
                  <a:schemeClr val="tx1"/>
                </a:solidFill>
                <a:latin typeface="Arial" panose="020B0604020202020204" pitchFamily="34" charset="0"/>
                <a:cs typeface="Arial" panose="020B0604020202020204" pitchFamily="34" charset="0"/>
              </a:rPr>
              <a:t> tasking GOV resources/traveling.</a:t>
            </a:r>
          </a:p>
        </p:txBody>
      </p:sp>
      <p:sp>
        <p:nvSpPr>
          <p:cNvPr id="5" name="Rectangle 4"/>
          <p:cNvSpPr/>
          <p:nvPr/>
        </p:nvSpPr>
        <p:spPr>
          <a:xfrm>
            <a:off x="1998229" y="5611713"/>
            <a:ext cx="5617441" cy="492443"/>
          </a:xfrm>
          <a:prstGeom prst="rect">
            <a:avLst/>
          </a:prstGeom>
        </p:spPr>
        <p:txBody>
          <a:bodyPr wrap="square">
            <a:spAutoFit/>
          </a:bodyPr>
          <a:lstStyle/>
          <a:p>
            <a:pPr marL="0" lvl="2" indent="0"/>
            <a:r>
              <a:rPr lang="en-US" altLang="en-US" sz="1300" dirty="0">
                <a:latin typeface="Arial" panose="020B0604020202020204" pitchFamily="34" charset="0"/>
                <a:cs typeface="Arial" panose="020B0604020202020204" pitchFamily="34" charset="0"/>
              </a:rPr>
              <a:t>Note: Obtain legal review </a:t>
            </a:r>
            <a:r>
              <a:rPr lang="en-US" altLang="en-US" sz="1300" b="1" dirty="0">
                <a:latin typeface="Arial" panose="020B0604020202020204" pitchFamily="34" charset="0"/>
                <a:cs typeface="Arial" panose="020B0604020202020204" pitchFamily="34" charset="0"/>
              </a:rPr>
              <a:t>before </a:t>
            </a:r>
            <a:r>
              <a:rPr lang="en-US" altLang="en-US" sz="1300" dirty="0">
                <a:latin typeface="Arial" panose="020B0604020202020204" pitchFamily="34" charset="0"/>
                <a:cs typeface="Arial" panose="020B0604020202020204" pitchFamily="34" charset="0"/>
              </a:rPr>
              <a:t>tasking GOV individuals to support. </a:t>
            </a:r>
          </a:p>
          <a:p>
            <a:pPr marL="0" lvl="2" indent="0"/>
            <a:r>
              <a:rPr lang="en-US" altLang="en-US" sz="1300" dirty="0">
                <a:latin typeface="Arial" panose="020B0604020202020204" pitchFamily="34" charset="0"/>
                <a:cs typeface="Arial" panose="020B0604020202020204" pitchFamily="34" charset="0"/>
              </a:rPr>
              <a:t>Note: Obtain legal review </a:t>
            </a:r>
            <a:r>
              <a:rPr lang="en-US" altLang="en-US" sz="1300" b="1" dirty="0">
                <a:latin typeface="Arial" panose="020B0604020202020204" pitchFamily="34" charset="0"/>
                <a:cs typeface="Arial" panose="020B0604020202020204" pitchFamily="34" charset="0"/>
              </a:rPr>
              <a:t>before </a:t>
            </a:r>
            <a:r>
              <a:rPr lang="en-US" altLang="en-US" sz="1300" dirty="0">
                <a:latin typeface="Arial" panose="020B0604020202020204" pitchFamily="34" charset="0"/>
                <a:cs typeface="Arial" panose="020B0604020202020204" pitchFamily="34" charset="0"/>
              </a:rPr>
              <a:t>travel begins.</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834251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a:spLocks noGrp="1"/>
          </p:cNvSpPr>
          <p:nvPr>
            <p:ph type="title"/>
          </p:nvPr>
        </p:nvSpPr>
        <p:spPr>
          <a:xfrm>
            <a:off x="0" y="388425"/>
            <a:ext cx="9144000" cy="840300"/>
          </a:xfrm>
        </p:spPr>
        <p:txBody>
          <a:bodyPr>
            <a:normAutofit/>
          </a:bodyPr>
          <a:lstStyle/>
          <a:p>
            <a:r>
              <a:rPr lang="en-US" sz="3200" b="1" dirty="0">
                <a:solidFill>
                  <a:srgbClr val="002060"/>
                </a:solidFill>
                <a:effectLst>
                  <a:outerShdw blurRad="38100" dist="38100" dir="2700000" algn="tl">
                    <a:srgbClr val="000000">
                      <a:alpha val="43137"/>
                    </a:srgbClr>
                  </a:outerShdw>
                </a:effectLst>
                <a:latin typeface="Arial" pitchFamily="34" charset="0"/>
                <a:cs typeface="Arial" pitchFamily="34" charset="0"/>
              </a:rPr>
              <a:t>*Background</a:t>
            </a:r>
          </a:p>
        </p:txBody>
      </p:sp>
      <p:sp>
        <p:nvSpPr>
          <p:cNvPr id="3" name="Content Placeholder 5"/>
          <p:cNvSpPr>
            <a:spLocks noGrp="1"/>
          </p:cNvSpPr>
          <p:nvPr>
            <p:ph idx="1"/>
          </p:nvPr>
        </p:nvSpPr>
        <p:spPr>
          <a:xfrm>
            <a:off x="552430" y="1108653"/>
            <a:ext cx="8321040" cy="4525963"/>
          </a:xfrm>
        </p:spPr>
        <p:txBody>
          <a:bodyPr vert="horz" lIns="91440" tIns="45720" rIns="91440" bIns="45720" rtlCol="0" anchor="t">
            <a:noAutofit/>
          </a:bodyPr>
          <a:lstStyle/>
          <a:p>
            <a:pPr marL="0" indent="0">
              <a:spcBef>
                <a:spcPts val="0"/>
              </a:spcBef>
              <a:spcAft>
                <a:spcPts val="600"/>
              </a:spcAft>
              <a:buNone/>
            </a:pPr>
            <a:endParaRPr lang="en-US" sz="2000" dirty="0">
              <a:latin typeface="Arial" pitchFamily="34" charset="0"/>
              <a:cs typeface="Arial" pitchFamily="34" charset="0"/>
            </a:endParaRPr>
          </a:p>
          <a:p>
            <a:pPr>
              <a:spcBef>
                <a:spcPts val="0"/>
              </a:spcBef>
              <a:spcAft>
                <a:spcPts val="600"/>
              </a:spcAft>
            </a:pPr>
            <a:r>
              <a:rPr lang="en-US" sz="2000" dirty="0">
                <a:latin typeface="Arial" pitchFamily="34" charset="0"/>
                <a:cs typeface="Arial" pitchFamily="34" charset="0"/>
              </a:rPr>
              <a:t>Many problems and issues arise from the actions of a senior official’s (SO) personal staff; most are due to the desire to accomplish the mission and ignorance of the rules and regulations.</a:t>
            </a:r>
          </a:p>
          <a:p>
            <a:pPr>
              <a:spcBef>
                <a:spcPts val="0"/>
              </a:spcBef>
              <a:spcAft>
                <a:spcPts val="600"/>
              </a:spcAft>
            </a:pPr>
            <a:r>
              <a:rPr lang="en-US" sz="2000" dirty="0">
                <a:latin typeface="Arial" pitchFamily="34" charset="0"/>
                <a:cs typeface="Arial" pitchFamily="34" charset="0"/>
              </a:rPr>
              <a:t>There are no ARs or Army doctrinal references that address “Senior Official Front Office Operations.” </a:t>
            </a:r>
          </a:p>
          <a:p>
            <a:pPr>
              <a:spcBef>
                <a:spcPts val="0"/>
              </a:spcBef>
              <a:spcAft>
                <a:spcPts val="600"/>
              </a:spcAft>
            </a:pPr>
            <a:r>
              <a:rPr lang="en-US" sz="2000" dirty="0">
                <a:latin typeface="Arial"/>
                <a:cs typeface="Arial"/>
              </a:rPr>
              <a:t>A training resource is needed—not an all-encompassing package— but one that will facilitate/drive discussion and understanding of issues that can lead to allegations (or perceptions) of impropriety. </a:t>
            </a:r>
          </a:p>
          <a:p>
            <a:pPr marL="0" indent="0">
              <a:spcBef>
                <a:spcPts val="0"/>
              </a:spcBef>
              <a:spcAft>
                <a:spcPts val="600"/>
              </a:spcAft>
              <a:buNone/>
            </a:pPr>
            <a:endParaRPr lang="en-US" sz="2000" dirty="0">
              <a:latin typeface="Arial" pitchFamily="34" charset="0"/>
              <a:cs typeface="Arial" pitchFamily="34" charset="0"/>
            </a:endParaRPr>
          </a:p>
          <a:p>
            <a:pPr marL="0" indent="0">
              <a:spcBef>
                <a:spcPts val="0"/>
              </a:spcBef>
              <a:spcAft>
                <a:spcPts val="600"/>
              </a:spcAft>
              <a:buNone/>
            </a:pPr>
            <a:endParaRPr lang="en-US" sz="1200" dirty="0">
              <a:solidFill>
                <a:srgbClr val="FF0000"/>
              </a:solidFill>
              <a:latin typeface="Arial" pitchFamily="34" charset="0"/>
              <a:cs typeface="Arial" pitchFamily="34" charset="0"/>
            </a:endParaRPr>
          </a:p>
          <a:p>
            <a:pPr marL="0" indent="0">
              <a:spcBef>
                <a:spcPts val="0"/>
              </a:spcBef>
              <a:spcAft>
                <a:spcPts val="600"/>
              </a:spcAft>
              <a:buNone/>
            </a:pPr>
            <a:endParaRPr lang="en-US" sz="1200" dirty="0">
              <a:solidFill>
                <a:srgbClr val="FF0000"/>
              </a:solidFill>
              <a:latin typeface="Arial"/>
              <a:cs typeface="Arial"/>
            </a:endParaRPr>
          </a:p>
          <a:p>
            <a:pPr marL="0" indent="0">
              <a:spcBef>
                <a:spcPts val="0"/>
              </a:spcBef>
              <a:spcAft>
                <a:spcPts val="600"/>
              </a:spcAft>
              <a:buNone/>
            </a:pPr>
            <a:endParaRPr lang="en-US" sz="1200" dirty="0">
              <a:solidFill>
                <a:srgbClr val="FF0000"/>
              </a:solidFill>
              <a:latin typeface="Arial"/>
              <a:cs typeface="Arial"/>
            </a:endParaRPr>
          </a:p>
          <a:p>
            <a:pPr marL="0" indent="0">
              <a:spcBef>
                <a:spcPts val="0"/>
              </a:spcBef>
              <a:spcAft>
                <a:spcPts val="600"/>
              </a:spcAft>
              <a:buNone/>
            </a:pPr>
            <a:endParaRPr lang="en-US" sz="1200" dirty="0">
              <a:solidFill>
                <a:srgbClr val="FF0000"/>
              </a:solidFill>
              <a:latin typeface="Arial"/>
              <a:cs typeface="Arial"/>
            </a:endParaRPr>
          </a:p>
          <a:p>
            <a:pPr marL="0" indent="0">
              <a:spcBef>
                <a:spcPts val="0"/>
              </a:spcBef>
              <a:spcAft>
                <a:spcPts val="600"/>
              </a:spcAft>
              <a:buNone/>
            </a:pPr>
            <a:endParaRPr lang="en-US" sz="1200" dirty="0">
              <a:solidFill>
                <a:srgbClr val="FF0000"/>
              </a:solidFill>
              <a:latin typeface="Arial"/>
              <a:cs typeface="Arial"/>
            </a:endParaRPr>
          </a:p>
          <a:p>
            <a:pPr marL="0" indent="0">
              <a:spcBef>
                <a:spcPts val="0"/>
              </a:spcBef>
              <a:spcAft>
                <a:spcPts val="600"/>
              </a:spcAft>
              <a:buNone/>
            </a:pPr>
            <a:r>
              <a:rPr lang="en-US" sz="900" dirty="0">
                <a:latin typeface="Arial"/>
                <a:cs typeface="Arial"/>
              </a:rPr>
              <a:t> *Note, this training package is a revision and replacement for DAIG’s 2016 SO Front Office Exportable Training Package. This version contains updated and new vignettes, as well as updates to relevant policies, regulations, instructions, etc.</a:t>
            </a:r>
          </a:p>
          <a:p>
            <a:pPr>
              <a:buNone/>
            </a:pPr>
            <a:endParaRPr lang="en-US" sz="2000" dirty="0">
              <a:latin typeface="Arial" pitchFamily="34" charset="0"/>
              <a:cs typeface="Arial" pitchFamily="34" charset="0"/>
            </a:endParaRPr>
          </a:p>
          <a:p>
            <a:pPr lvl="1">
              <a:buNone/>
            </a:pPr>
            <a:endParaRPr lang="en-US" sz="1600" dirty="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9895" y="1316966"/>
            <a:ext cx="3727048" cy="45619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3"/>
          <a:stretch>
            <a:fillRect/>
          </a:stretch>
        </p:blipFill>
        <p:spPr>
          <a:xfrm>
            <a:off x="4715628" y="1315277"/>
            <a:ext cx="3703899" cy="45233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itle 1"/>
          <p:cNvSpPr>
            <a:spLocks noGrp="1"/>
          </p:cNvSpPr>
          <p:nvPr>
            <p:ph type="title"/>
          </p:nvPr>
        </p:nvSpPr>
        <p:spPr>
          <a:xfrm>
            <a:off x="782128" y="407988"/>
            <a:ext cx="7223185" cy="1143000"/>
          </a:xfrm>
        </p:spPr>
        <p:txBody>
          <a:bodyPr vert="horz" wrap="square" lIns="91440" tIns="45720" rIns="91440" bIns="45720" numCol="1" anchor="t" anchorCtr="0" compatLnSpc="1">
            <a:prstTxWarp prst="textNoShape">
              <a:avLst/>
            </a:prstTxWarp>
            <a:normAutofit/>
          </a:bodyPr>
          <a:lstStyle/>
          <a:p>
            <a:r>
              <a:rPr lang="en-US" altLang="en-US" sz="2400" b="1" dirty="0">
                <a:solidFill>
                  <a:srgbClr val="002060"/>
                </a:solidFill>
                <a:effectLst>
                  <a:outerShdw blurRad="38100" dist="38100" dir="2700000" algn="tl">
                    <a:srgbClr val="C0C0C0"/>
                  </a:outerShdw>
                </a:effectLst>
                <a:latin typeface="Arial" panose="020B0604020202020204" pitchFamily="34" charset="0"/>
                <a:cs typeface="Arial" panose="020B0604020202020204" pitchFamily="34" charset="0"/>
              </a:rPr>
              <a:t>Use of a GOV on Official Travel to Terminals</a:t>
            </a:r>
            <a:br>
              <a:rPr lang="en-US" altLang="en-US" sz="2400" b="1" dirty="0">
                <a:solidFill>
                  <a:schemeClr val="accent6">
                    <a:lumMod val="75000"/>
                  </a:schemeClr>
                </a:solidFill>
                <a:effectLst>
                  <a:outerShdw blurRad="38100" dist="38100" dir="2700000" algn="tl">
                    <a:srgbClr val="C0C0C0"/>
                  </a:outerShdw>
                </a:effectLst>
                <a:latin typeface="Arial" panose="020B0604020202020204" pitchFamily="34" charset="0"/>
                <a:cs typeface="Arial" panose="020B0604020202020204" pitchFamily="34" charset="0"/>
              </a:rPr>
            </a:br>
            <a:r>
              <a:rPr lang="en-US" altLang="en-US" sz="2000" b="1" dirty="0">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(AR 58-1/JTR, SECARMY Memo (Non-Tactical Vehicle Policy Guidance)</a:t>
            </a:r>
            <a:endParaRPr lang="en-US" altLang="en-US" sz="20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877174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563" y="1414463"/>
            <a:ext cx="8667750" cy="4332287"/>
          </a:xfrm>
        </p:spPr>
        <p:txBody>
          <a:bodyPr vert="horz" wrap="square" lIns="91440" tIns="45720" rIns="91440" bIns="45720" numCol="1" anchor="t" anchorCtr="0" compatLnSpc="1">
            <a:prstTxWarp prst="textNoShape">
              <a:avLst/>
            </a:prstTxWarp>
            <a:noAutofit/>
          </a:bodyPr>
          <a:lstStyle/>
          <a:p>
            <a:pPr marL="396875" indent="-396875">
              <a:buFontTx/>
              <a:buAutoNum type="arabicPeriod"/>
            </a:pPr>
            <a:r>
              <a:rPr lang="en-US" altLang="en-US" sz="1200" b="1" dirty="0">
                <a:latin typeface="Arial" panose="020B0604020202020204" pitchFamily="34" charset="0"/>
                <a:cs typeface="Arial" panose="020B0604020202020204" pitchFamily="34" charset="0"/>
              </a:rPr>
              <a:t>Common Issues/Problems:</a:t>
            </a:r>
          </a:p>
          <a:p>
            <a:pPr marL="629920" lvl="1" indent="-233045">
              <a:buFontTx/>
              <a:buAutoNum type="alphaLcParenR"/>
            </a:pPr>
            <a:r>
              <a:rPr lang="en-US" altLang="en-US" sz="1200" dirty="0">
                <a:latin typeface="Arial"/>
                <a:cs typeface="Arial"/>
              </a:rPr>
              <a:t>SO wants to travel early or extend official travel to attend a personal activity in conjunction with official travel; appropriate leave/pass provisions apply.</a:t>
            </a:r>
          </a:p>
          <a:p>
            <a:pPr marL="629920" lvl="1" indent="-233045">
              <a:buFontTx/>
              <a:buAutoNum type="alphaLcParenR"/>
            </a:pPr>
            <a:r>
              <a:rPr lang="en-US" altLang="en-US" sz="1200" dirty="0">
                <a:latin typeface="Arial" panose="020B0604020202020204" pitchFamily="34" charset="0"/>
                <a:cs typeface="Arial" panose="020B0604020202020204" pitchFamily="34" charset="0"/>
              </a:rPr>
              <a:t>SO seeks to go on official travel primarily to attend personal event.</a:t>
            </a:r>
          </a:p>
          <a:p>
            <a:pPr marL="629920" lvl="1" indent="-233045">
              <a:buFontTx/>
              <a:buAutoNum type="alphaLcParenR"/>
            </a:pPr>
            <a:r>
              <a:rPr lang="en-US" altLang="en-US" sz="1200" dirty="0">
                <a:latin typeface="Arial" panose="020B0604020202020204" pitchFamily="34" charset="0"/>
                <a:cs typeface="Arial" panose="020B0604020202020204" pitchFamily="34" charset="0"/>
              </a:rPr>
              <a:t>SO seeks to use a rental car to travel to the personal event.</a:t>
            </a:r>
          </a:p>
          <a:p>
            <a:pPr marL="629920" lvl="1" indent="-233045">
              <a:buFontTx/>
              <a:buAutoNum type="alphaLcParenR"/>
            </a:pPr>
            <a:r>
              <a:rPr lang="en-US" altLang="en-US" sz="1200" dirty="0">
                <a:latin typeface="Arial" panose="020B0604020202020204" pitchFamily="34" charset="0"/>
                <a:cs typeface="Arial" panose="020B0604020202020204" pitchFamily="34" charset="0"/>
              </a:rPr>
              <a:t>Perception that SO is scheduling official travel simply to attend a personal event.</a:t>
            </a:r>
          </a:p>
          <a:p>
            <a:pPr marL="629920" lvl="1" indent="-233045">
              <a:buFontTx/>
              <a:buAutoNum type="alphaLcParenR"/>
            </a:pPr>
            <a:endParaRPr lang="en-US" altLang="en-US" sz="1200" b="1" dirty="0">
              <a:latin typeface="Arial" panose="020B0604020202020204" pitchFamily="34" charset="0"/>
              <a:cs typeface="Arial" panose="020B0604020202020204" pitchFamily="34" charset="0"/>
            </a:endParaRPr>
          </a:p>
          <a:p>
            <a:pPr marL="396875" indent="-396875">
              <a:buFontTx/>
              <a:buAutoNum type="arabicPeriod"/>
            </a:pPr>
            <a:r>
              <a:rPr lang="en-US" altLang="en-US" sz="1200" b="1" dirty="0">
                <a:latin typeface="Arial"/>
                <a:cs typeface="Arial"/>
              </a:rPr>
              <a:t>Attendance at personal activities during travel must be IAW rules, and may not be at any additional cost to the Government.</a:t>
            </a:r>
          </a:p>
          <a:p>
            <a:pPr marL="629920" lvl="1" indent="-233045">
              <a:buFontTx/>
              <a:buAutoNum type="alphaLcParenR"/>
            </a:pPr>
            <a:r>
              <a:rPr lang="en-US" altLang="en-US" sz="1200" dirty="0">
                <a:latin typeface="Arial" panose="020B0604020202020204" pitchFamily="34" charset="0"/>
                <a:cs typeface="Arial" panose="020B0604020202020204" pitchFamily="34" charset="0"/>
              </a:rPr>
              <a:t>The primary purpose of the travel must be official.</a:t>
            </a:r>
          </a:p>
          <a:p>
            <a:pPr marL="629920" lvl="1" indent="-233045">
              <a:buFontTx/>
              <a:buAutoNum type="alphaLcParenR"/>
            </a:pPr>
            <a:r>
              <a:rPr lang="en-US" altLang="en-US" sz="1200" dirty="0">
                <a:latin typeface="Arial"/>
                <a:cs typeface="Arial"/>
              </a:rPr>
              <a:t>SO may be able to travel early or extend official travel but will have to take leave during the personal activity portion.</a:t>
            </a:r>
          </a:p>
          <a:p>
            <a:pPr marL="629920" lvl="1" indent="-233045">
              <a:buFontTx/>
              <a:buAutoNum type="alphaLcParenR"/>
            </a:pPr>
            <a:r>
              <a:rPr lang="en-US" altLang="en-US" sz="1200" dirty="0">
                <a:latin typeface="Arial" panose="020B0604020202020204" pitchFamily="34" charset="0"/>
                <a:cs typeface="Arial" panose="020B0604020202020204" pitchFamily="34" charset="0"/>
              </a:rPr>
              <a:t>SO is personally responsible for any additional costs that result from rescheduling commercial air travel and lodging to accommodate the personal activity.</a:t>
            </a:r>
          </a:p>
          <a:p>
            <a:pPr marL="629920" lvl="1" indent="-233045">
              <a:buFontTx/>
              <a:buAutoNum type="alphaLcParenR"/>
            </a:pPr>
            <a:r>
              <a:rPr lang="en-US" altLang="en-US" sz="1200" dirty="0">
                <a:latin typeface="Arial" panose="020B0604020202020204" pitchFamily="34" charset="0"/>
                <a:cs typeface="Arial" panose="020B0604020202020204" pitchFamily="34" charset="0"/>
              </a:rPr>
              <a:t>Government-funded rental car usually cannot be used to support attendance at the personal activity.</a:t>
            </a:r>
          </a:p>
          <a:p>
            <a:pPr marL="629920" lvl="1" indent="-233045">
              <a:buFontTx/>
              <a:buAutoNum type="alphaLcParenR"/>
            </a:pPr>
            <a:r>
              <a:rPr lang="en-US" altLang="en-US" sz="1200" dirty="0">
                <a:latin typeface="Arial" panose="020B0604020202020204" pitchFamily="34" charset="0"/>
                <a:cs typeface="Arial" panose="020B0604020202020204" pitchFamily="34" charset="0"/>
              </a:rPr>
              <a:t> </a:t>
            </a:r>
            <a:r>
              <a:rPr lang="en-US" altLang="en-US" sz="1200" b="1" dirty="0">
                <a:solidFill>
                  <a:srgbClr val="FF0000"/>
                </a:solidFill>
                <a:latin typeface="Arial" panose="020B0604020202020204" pitchFamily="34" charset="0"/>
                <a:cs typeface="Arial" panose="020B0604020202020204" pitchFamily="34" charset="0"/>
              </a:rPr>
              <a:t>Caution!</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The SO </a:t>
            </a:r>
            <a:r>
              <a:rPr lang="en-US" altLang="en-US" sz="1200" b="1" dirty="0">
                <a:solidFill>
                  <a:srgbClr val="FF0000"/>
                </a:solidFill>
                <a:latin typeface="Arial" panose="020B0604020202020204" pitchFamily="34" charset="0"/>
                <a:cs typeface="Arial" panose="020B0604020202020204" pitchFamily="34" charset="0"/>
              </a:rPr>
              <a:t>cannot</a:t>
            </a:r>
            <a:r>
              <a:rPr lang="en-US" altLang="en-US" sz="1200" dirty="0">
                <a:latin typeface="Arial" panose="020B0604020202020204" pitchFamily="34" charset="0"/>
                <a:cs typeface="Arial" panose="020B0604020202020204" pitchFamily="34" charset="0"/>
              </a:rPr>
              <a:t> use his/her GOVCC to pay for a hotel room during the personal activity with the intention of paying the Government back during the TDY settlement process. This would still be considered using Government funds for personal activities. It is </a:t>
            </a:r>
            <a:r>
              <a:rPr lang="en-US" altLang="en-US" sz="1200" b="1" dirty="0">
                <a:solidFill>
                  <a:srgbClr val="FF0000"/>
                </a:solidFill>
                <a:latin typeface="Arial" panose="020B0604020202020204" pitchFamily="34" charset="0"/>
                <a:cs typeface="Arial" panose="020B0604020202020204" pitchFamily="34" charset="0"/>
              </a:rPr>
              <a:t>strongly</a:t>
            </a:r>
            <a:r>
              <a:rPr lang="en-US" altLang="en-US" sz="1200" dirty="0">
                <a:latin typeface="Arial" panose="020B0604020202020204" pitchFamily="34" charset="0"/>
                <a:cs typeface="Arial" panose="020B0604020202020204" pitchFamily="34" charset="0"/>
              </a:rPr>
              <a:t> recommended the SO check out of the hotel and pay with the GOVCC, then check back into the hotel using a personal payment method for the duration of the personal activity. This will result in two invoices, one clearly related to Government activities and a second clearly related to personal travel/events. </a:t>
            </a:r>
          </a:p>
          <a:p>
            <a:pPr marL="629920" lvl="1" indent="-233045">
              <a:buFontTx/>
              <a:buNone/>
            </a:pPr>
            <a:endParaRPr lang="en-US" altLang="en-US" sz="1100" b="1" dirty="0">
              <a:cs typeface="Arial" panose="020B0604020202020204" pitchFamily="34" charset="0"/>
            </a:endParaRPr>
          </a:p>
          <a:p>
            <a:pPr marL="629920" lvl="1" indent="-233045">
              <a:buFontTx/>
              <a:buAutoNum type="arabicPeriod"/>
            </a:pPr>
            <a:endParaRPr lang="en-US" altLang="en-US" sz="1100" b="1" dirty="0">
              <a:cs typeface="Arial" panose="020B0604020202020204" pitchFamily="34" charset="0"/>
            </a:endParaRPr>
          </a:p>
          <a:p>
            <a:pPr marL="629920" lvl="1" indent="-233045">
              <a:buFontTx/>
              <a:buAutoNum type="arabicPeriod"/>
            </a:pPr>
            <a:endParaRPr lang="en-US" altLang="en-US" sz="1100" b="1" dirty="0">
              <a:cs typeface="Arial" panose="020B0604020202020204" pitchFamily="34" charset="0"/>
            </a:endParaRPr>
          </a:p>
          <a:p>
            <a:pPr marL="629920" lvl="1" indent="-233045">
              <a:buFontTx/>
              <a:buNone/>
            </a:pPr>
            <a:endParaRPr lang="en-US" altLang="en-US" sz="1100" b="1" dirty="0">
              <a:cs typeface="Arial" panose="020B0604020202020204" pitchFamily="34" charset="0"/>
            </a:endParaRPr>
          </a:p>
          <a:p>
            <a:pPr marL="629920" lvl="1" indent="-233045">
              <a:buFontTx/>
              <a:buAutoNum type="arabicPeriod"/>
            </a:pPr>
            <a:endParaRPr lang="en-US" altLang="en-US" sz="1100" b="1" dirty="0">
              <a:cs typeface="Arial" panose="020B0604020202020204" pitchFamily="34" charset="0"/>
            </a:endParaRPr>
          </a:p>
          <a:p>
            <a:pPr marL="629920" lvl="1" indent="-233045">
              <a:buFontTx/>
              <a:buNone/>
            </a:pPr>
            <a:endParaRPr lang="en-US" altLang="en-US" sz="1100" b="1" dirty="0">
              <a:cs typeface="Arial" panose="020B0604020202020204" pitchFamily="34" charset="0"/>
            </a:endParaRPr>
          </a:p>
          <a:p>
            <a:pPr marL="629920" lvl="1" indent="-233045">
              <a:buFontTx/>
              <a:buAutoNum type="arabicPeriod"/>
            </a:pPr>
            <a:endParaRPr lang="en-US" altLang="en-US" sz="1100" b="1" dirty="0">
              <a:cs typeface="Arial" panose="020B0604020202020204" pitchFamily="34" charset="0"/>
            </a:endParaRPr>
          </a:p>
          <a:p>
            <a:pPr marL="629920" lvl="1" indent="-233045">
              <a:buFontTx/>
              <a:buAutoNum type="arabicPeriod"/>
            </a:pPr>
            <a:endParaRPr lang="en-US" altLang="en-US" sz="1100" b="1" dirty="0">
              <a:cs typeface="Arial" panose="020B0604020202020204" pitchFamily="34" charset="0"/>
            </a:endParaRPr>
          </a:p>
        </p:txBody>
      </p:sp>
      <p:sp>
        <p:nvSpPr>
          <p:cNvPr id="4" name="Title 1"/>
          <p:cNvSpPr>
            <a:spLocks noGrp="1"/>
          </p:cNvSpPr>
          <p:nvPr>
            <p:ph type="title"/>
          </p:nvPr>
        </p:nvSpPr>
        <p:spPr>
          <a:xfrm>
            <a:off x="1023938" y="374650"/>
            <a:ext cx="7239000" cy="1143000"/>
          </a:xfrm>
        </p:spPr>
        <p:txBody>
          <a:bodyPr>
            <a:normAutofit/>
          </a:bodyPr>
          <a:lstStyle/>
          <a:p>
            <a:pPr lvl="1" algn="ctr">
              <a:defRPr/>
            </a:pPr>
            <a: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t>Attending a Personal Activity in conjunction</a:t>
            </a:r>
            <a:b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t>with Official Travel</a:t>
            </a:r>
            <a:br>
              <a:rPr lang="en-US" sz="22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400" dirty="0">
                <a:solidFill>
                  <a:srgbClr val="002060"/>
                </a:solidFill>
                <a:latin typeface="Arial" pitchFamily="34" charset="0"/>
                <a:cs typeface="Arial" pitchFamily="34" charset="0"/>
              </a:rPr>
              <a:t>(5 CFR 2635/DOD JER/JTR/AR 600-8-10)</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99524377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390525"/>
            <a:ext cx="6915150" cy="720725"/>
          </a:xfrm>
        </p:spPr>
        <p:txBody>
          <a:bodyPr>
            <a:normAutofit fontScale="90000"/>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Situation 5: Use of GOV Personnel and Resources</a:t>
            </a:r>
          </a:p>
        </p:txBody>
      </p:sp>
      <p:sp>
        <p:nvSpPr>
          <p:cNvPr id="3" name="Content Placeholder 2"/>
          <p:cNvSpPr>
            <a:spLocks noGrp="1"/>
          </p:cNvSpPr>
          <p:nvPr>
            <p:ph idx="1"/>
          </p:nvPr>
        </p:nvSpPr>
        <p:spPr>
          <a:xfrm>
            <a:off x="609600" y="1179513"/>
            <a:ext cx="8210550" cy="4883150"/>
          </a:xfrm>
        </p:spPr>
        <p:txBody>
          <a:bodyPr vert="horz" wrap="square" lIns="91440" tIns="45720" rIns="91440" bIns="45720" numCol="1" anchor="t" anchorCtr="0" compatLnSpc="1">
            <a:prstTxWarp prst="textNoShape">
              <a:avLst/>
            </a:prstTxWarp>
            <a:noAutofit/>
          </a:bodyPr>
          <a:lstStyle/>
          <a:p>
            <a:pPr marL="0" indent="0">
              <a:buFontTx/>
              <a:buNone/>
            </a:pPr>
            <a:r>
              <a:rPr lang="en-US" altLang="en-US" sz="1200" b="1" dirty="0">
                <a:latin typeface="Arial" panose="020B0604020202020204" pitchFamily="34" charset="0"/>
                <a:cs typeface="Arial" panose="020B0604020202020204" pitchFamily="34" charset="0"/>
              </a:rPr>
              <a:t>An unmarried SO was just injured in a way that will prevent them from driving for a significant period of time.  Once the SO is released from the hospital, they must attend daily physical rehabilitation/therapy requirements at a civilian clinic located 15 miles from the installation. The SO’s XO has assembled the staff to, “figure out how we are going to take care of the SO to allow them to focus on the mission.”</a:t>
            </a:r>
          </a:p>
          <a:p>
            <a:pPr marL="0" indent="0">
              <a:buFontTx/>
              <a:buNone/>
            </a:pPr>
            <a:endParaRPr lang="en-US" altLang="en-US" sz="1200" b="1" dirty="0">
              <a:latin typeface="Arial" panose="020B0604020202020204" pitchFamily="34" charset="0"/>
              <a:cs typeface="Arial" panose="020B0604020202020204" pitchFamily="34" charset="0"/>
            </a:endParaRPr>
          </a:p>
          <a:p>
            <a:pPr marL="0" indent="0">
              <a:spcBef>
                <a:spcPts val="0"/>
              </a:spcBef>
              <a:spcAft>
                <a:spcPts val="1200"/>
              </a:spcAft>
              <a:buFontTx/>
              <a:buNone/>
            </a:pPr>
            <a:r>
              <a:rPr lang="en-US" altLang="en-US" sz="1200" b="1" dirty="0">
                <a:latin typeface="Arial" panose="020B0604020202020204" pitchFamily="34" charset="0"/>
                <a:cs typeface="Arial" panose="020B0604020202020204" pitchFamily="34" charset="0"/>
              </a:rPr>
              <a:t>The staff war-gamed the situation and made the following recommendations to the SO:</a:t>
            </a:r>
          </a:p>
          <a:p>
            <a:pPr marL="0" indent="0">
              <a:spcBef>
                <a:spcPts val="0"/>
              </a:spcBef>
              <a:spcAft>
                <a:spcPts val="1200"/>
              </a:spcAft>
              <a:buFontTx/>
              <a:buAutoNum type="alphaLcParenR"/>
            </a:pPr>
            <a:r>
              <a:rPr lang="en-US" altLang="en-US" sz="1200" b="1" dirty="0">
                <a:latin typeface="Arial" panose="020B0604020202020204" pitchFamily="34" charset="0"/>
                <a:cs typeface="Arial" panose="020B0604020202020204" pitchFamily="34" charset="0"/>
              </a:rPr>
              <a:t> Hospital Transportation: Once the SO is released from the hospital, the aide-de-camp will use the organization’s GOV to retrieve the SO from the hospital and then drive them back to headquarters.</a:t>
            </a:r>
          </a:p>
          <a:p>
            <a:pPr marL="0" indent="0">
              <a:spcBef>
                <a:spcPts val="0"/>
              </a:spcBef>
              <a:spcAft>
                <a:spcPts val="1200"/>
              </a:spcAft>
              <a:buFontTx/>
              <a:buAutoNum type="alphaLcParenR"/>
            </a:pPr>
            <a:r>
              <a:rPr lang="en-US" altLang="en-US" sz="1200" b="1" dirty="0">
                <a:latin typeface="Arial" panose="020B0604020202020204" pitchFamily="34" charset="0"/>
                <a:cs typeface="Arial" panose="020B0604020202020204" pitchFamily="34" charset="0"/>
              </a:rPr>
              <a:t> Transportation to and from work: Since the SO is not authorized domicile-to-duty transportation, the XO has instructed the SO’s secretary to arrange for a vehicle for hire to pick them up at home at the same time every morning. Whenever the SO is ready to leave in the evening, the secretary would then call and arrange to have a vehicle for hire waiting to drive them home. The secretary would also coordinate with the SO each evening and call for/reserve a vehicle for hire for any “off-duty” travel the SO needed to accomplish before the beginning of the next duty day.  </a:t>
            </a:r>
          </a:p>
          <a:p>
            <a:pPr marL="0" indent="0">
              <a:spcBef>
                <a:spcPts val="0"/>
              </a:spcBef>
              <a:spcAft>
                <a:spcPts val="1200"/>
              </a:spcAft>
              <a:buFontTx/>
              <a:buAutoNum type="alphaLcParenR"/>
            </a:pPr>
            <a:r>
              <a:rPr lang="en-US" altLang="en-US" sz="1200" b="1" dirty="0">
                <a:latin typeface="Arial" panose="020B0604020202020204" pitchFamily="34" charset="0"/>
                <a:cs typeface="Arial" panose="020B0604020202020204" pitchFamily="34" charset="0"/>
              </a:rPr>
              <a:t> Medical appointments: For the daily physical therapy appointments, XO tasked the aide-de-camp to drive the SO back and forth using the organization’s GOV.</a:t>
            </a:r>
          </a:p>
          <a:p>
            <a:pPr marL="0" indent="0">
              <a:spcBef>
                <a:spcPts val="0"/>
              </a:spcBef>
              <a:spcAft>
                <a:spcPts val="1200"/>
              </a:spcAft>
              <a:buFontTx/>
              <a:buAutoNum type="alphaLcParenR"/>
            </a:pPr>
            <a:r>
              <a:rPr lang="en-US" altLang="en-US" sz="1200" b="1" dirty="0">
                <a:latin typeface="Arial" panose="020B0604020202020204" pitchFamily="34" charset="0"/>
                <a:cs typeface="Arial" panose="020B0604020202020204" pitchFamily="34" charset="0"/>
              </a:rPr>
              <a:t> Errands: For miscellaneous errands the SO needs to accomplish (laundry, groceries, lunch, etc.), the XO encouraged the staff to “pitch in and help the SO out,” but “only do so if you were planning to go to that location anyway.”</a:t>
            </a:r>
          </a:p>
          <a:p>
            <a:pPr marL="0" indent="0">
              <a:buFontTx/>
              <a:buNone/>
            </a:pPr>
            <a:r>
              <a:rPr lang="en-US" altLang="en-US" sz="1200" b="1" u="sng" dirty="0">
                <a:latin typeface="Arial" panose="020B0604020202020204" pitchFamily="34" charset="0"/>
                <a:cs typeface="Arial" panose="020B0604020202020204" pitchFamily="34" charset="0"/>
              </a:rPr>
              <a:t>Please Discuss</a:t>
            </a:r>
            <a:r>
              <a:rPr lang="en-US" altLang="en-US" sz="1200" b="1" dirty="0">
                <a:latin typeface="Arial" panose="020B0604020202020204" pitchFamily="34" charset="0"/>
                <a:cs typeface="Arial" panose="020B0604020202020204" pitchFamily="34" charset="0"/>
              </a:rPr>
              <a:t>: Are the recommendations outlined above appropriate and compliant with all relevant statutes/DODIs and ARs? </a:t>
            </a:r>
          </a:p>
          <a:p>
            <a:pPr marL="0" indent="0">
              <a:buFontTx/>
              <a:buNone/>
            </a:pPr>
            <a:endParaRPr lang="en-US" altLang="en-US" sz="1300" b="1" dirty="0">
              <a:cs typeface="Arial" panose="020B0604020202020204" pitchFamily="34" charset="0"/>
            </a:endParaRPr>
          </a:p>
          <a:p>
            <a:pPr marL="0" indent="0">
              <a:buFontTx/>
              <a:buNone/>
            </a:pPr>
            <a:endParaRPr lang="en-US" altLang="en-US" sz="1300" b="1" dirty="0">
              <a:cs typeface="Arial" panose="020B0604020202020204" pitchFamily="34" charset="0"/>
            </a:endParaRP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4110059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377825"/>
            <a:ext cx="7181850" cy="719138"/>
          </a:xfrm>
        </p:spPr>
        <p:txBody>
          <a:bodyPr>
            <a:normAutofit/>
          </a:bodyPr>
          <a:lstStyle/>
          <a:p>
            <a:pPr>
              <a:defRPr/>
            </a:pPr>
            <a:r>
              <a:rPr lang="en-US" sz="3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Use of Resources Discussion</a:t>
            </a:r>
          </a:p>
        </p:txBody>
      </p:sp>
      <p:sp>
        <p:nvSpPr>
          <p:cNvPr id="11267" name="Content Placeholder 2"/>
          <p:cNvSpPr>
            <a:spLocks noGrp="1"/>
          </p:cNvSpPr>
          <p:nvPr>
            <p:ph idx="1"/>
          </p:nvPr>
        </p:nvSpPr>
        <p:spPr bwMode="auto">
          <a:xfrm>
            <a:off x="485775" y="1367126"/>
            <a:ext cx="8229600" cy="4402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pPr>
              <a:lnSpc>
                <a:spcPct val="120000"/>
              </a:lnSpc>
              <a:spcBef>
                <a:spcPts val="0"/>
              </a:spcBef>
              <a:spcAft>
                <a:spcPts val="600"/>
              </a:spcAft>
              <a:buFontTx/>
              <a:buAutoNum type="arabicPeriod"/>
            </a:pPr>
            <a:r>
              <a:rPr lang="en-US" altLang="en-US" sz="1500" b="1" dirty="0">
                <a:latin typeface="Arial" panose="020B0604020202020204" pitchFamily="34" charset="0"/>
                <a:cs typeface="Arial" panose="020B0604020202020204" pitchFamily="34" charset="0"/>
              </a:rPr>
              <a:t>Is the XO’s plan, as briefed in the scenario, IAW Army/DOD Policy?</a:t>
            </a:r>
          </a:p>
          <a:p>
            <a:pPr marL="800100" lvl="1" indent="-342900">
              <a:lnSpc>
                <a:spcPct val="120000"/>
              </a:lnSpc>
              <a:spcBef>
                <a:spcPts val="0"/>
              </a:spcBef>
              <a:spcAft>
                <a:spcPts val="600"/>
              </a:spcAft>
              <a:buFontTx/>
              <a:buAutoNum type="alphaLcParenR"/>
            </a:pPr>
            <a:r>
              <a:rPr lang="en-US" altLang="en-US" sz="1500" b="1" dirty="0">
                <a:latin typeface="Arial" panose="020B0604020202020204" pitchFamily="34" charset="0"/>
                <a:cs typeface="Arial" panose="020B0604020202020204" pitchFamily="34" charset="0"/>
              </a:rPr>
              <a:t>The aide-de-camp picking the SO up at the hospital:  </a:t>
            </a:r>
            <a:r>
              <a:rPr lang="en-US" altLang="en-US" sz="1500" b="1" dirty="0">
                <a:solidFill>
                  <a:srgbClr val="FF0000"/>
                </a:solidFill>
                <a:latin typeface="Arial" panose="020B0604020202020204" pitchFamily="34" charset="0"/>
                <a:cs typeface="Arial" panose="020B0604020202020204" pitchFamily="34" charset="0"/>
              </a:rPr>
              <a:t>No.</a:t>
            </a:r>
          </a:p>
          <a:p>
            <a:pPr marL="800100" lvl="1" indent="-342900">
              <a:lnSpc>
                <a:spcPct val="120000"/>
              </a:lnSpc>
              <a:spcBef>
                <a:spcPts val="0"/>
              </a:spcBef>
              <a:spcAft>
                <a:spcPts val="600"/>
              </a:spcAft>
              <a:buFontTx/>
              <a:buAutoNum type="alphaLcParenR"/>
            </a:pPr>
            <a:r>
              <a:rPr lang="en-US" altLang="en-US" sz="1500" b="1" dirty="0">
                <a:latin typeface="Arial" panose="020B0604020202020204" pitchFamily="34" charset="0"/>
                <a:cs typeface="Arial" panose="020B0604020202020204" pitchFamily="34" charset="0"/>
              </a:rPr>
              <a:t>The secretary arranging for transportation to and from work:  </a:t>
            </a:r>
            <a:r>
              <a:rPr lang="en-US" altLang="en-US" sz="1500" b="1" dirty="0">
                <a:solidFill>
                  <a:srgbClr val="FF0000"/>
                </a:solidFill>
                <a:latin typeface="Arial" panose="020B0604020202020204" pitchFamily="34" charset="0"/>
                <a:cs typeface="Arial" panose="020B0604020202020204" pitchFamily="34" charset="0"/>
              </a:rPr>
              <a:t>No.</a:t>
            </a:r>
          </a:p>
          <a:p>
            <a:pPr marL="800100" lvl="1" indent="-342900">
              <a:lnSpc>
                <a:spcPct val="120000"/>
              </a:lnSpc>
              <a:spcBef>
                <a:spcPts val="0"/>
              </a:spcBef>
              <a:spcAft>
                <a:spcPts val="600"/>
              </a:spcAft>
              <a:buFontTx/>
              <a:buAutoNum type="alphaLcParenR"/>
            </a:pPr>
            <a:r>
              <a:rPr lang="en-US" altLang="en-US" sz="1500" b="1" dirty="0">
                <a:latin typeface="Arial" panose="020B0604020202020204" pitchFamily="34" charset="0"/>
                <a:cs typeface="Arial" panose="020B0604020202020204" pitchFamily="34" charset="0"/>
              </a:rPr>
              <a:t>The aide-de-camp ferrying the SO to and from medical appointments:  </a:t>
            </a:r>
            <a:r>
              <a:rPr lang="en-US" altLang="en-US" sz="1500" b="1" dirty="0">
                <a:solidFill>
                  <a:srgbClr val="FF0000"/>
                </a:solidFill>
                <a:latin typeface="Arial" panose="020B0604020202020204" pitchFamily="34" charset="0"/>
                <a:cs typeface="Arial" panose="020B0604020202020204" pitchFamily="34" charset="0"/>
              </a:rPr>
              <a:t>No.</a:t>
            </a:r>
          </a:p>
          <a:p>
            <a:pPr marL="800100" lvl="1" indent="-342900">
              <a:lnSpc>
                <a:spcPct val="120000"/>
              </a:lnSpc>
              <a:spcBef>
                <a:spcPts val="0"/>
              </a:spcBef>
              <a:spcAft>
                <a:spcPts val="600"/>
              </a:spcAft>
              <a:buFontTx/>
              <a:buAutoNum type="alphaLcParenR"/>
            </a:pPr>
            <a:r>
              <a:rPr lang="en-US" altLang="en-US" sz="1500" b="1" dirty="0">
                <a:latin typeface="Arial" panose="020B0604020202020204" pitchFamily="34" charset="0"/>
                <a:cs typeface="Arial" panose="020B0604020202020204" pitchFamily="34" charset="0"/>
              </a:rPr>
              <a:t>The staff (not aide-de-camp) running errands:  No. </a:t>
            </a:r>
            <a:r>
              <a:rPr lang="en-US" altLang="en-US" sz="1500" dirty="0">
                <a:solidFill>
                  <a:srgbClr val="0000CC"/>
                </a:solidFill>
                <a:latin typeface="Arial" panose="020B0604020202020204" pitchFamily="34" charset="0"/>
                <a:cs typeface="Arial" panose="020B0604020202020204" pitchFamily="34" charset="0"/>
              </a:rPr>
              <a:t>An SO should avoid accepting voluntary services from personal staff/aide-de-camp for personal (non-official) purposes. Voluntarily services from personal staff/aides are gifts of convenience, which the SO</a:t>
            </a:r>
            <a:r>
              <a:rPr lang="en-US" altLang="en-US" sz="1500" b="1" dirty="0">
                <a:solidFill>
                  <a:srgbClr val="0000CC"/>
                </a:solidFill>
                <a:latin typeface="Arial" panose="020B0604020202020204" pitchFamily="34" charset="0"/>
                <a:cs typeface="Arial" panose="020B0604020202020204" pitchFamily="34" charset="0"/>
              </a:rPr>
              <a:t> must </a:t>
            </a:r>
            <a:r>
              <a:rPr lang="en-US" altLang="en-US" sz="1500" dirty="0">
                <a:solidFill>
                  <a:srgbClr val="0000CC"/>
                </a:solidFill>
                <a:latin typeface="Arial" panose="020B0604020202020204" pitchFamily="34" charset="0"/>
                <a:cs typeface="Arial" panose="020B0604020202020204" pitchFamily="34" charset="0"/>
              </a:rPr>
              <a:t>reimburse the personal staff/aide at market rates.  Accepting these services can also create perceptions of coercion both inside and outside the staff.</a:t>
            </a:r>
          </a:p>
          <a:p>
            <a:pPr>
              <a:lnSpc>
                <a:spcPct val="120000"/>
              </a:lnSpc>
              <a:spcAft>
                <a:spcPts val="600"/>
              </a:spcAft>
              <a:buFontTx/>
              <a:buAutoNum type="arabicPeriod"/>
            </a:pPr>
            <a:r>
              <a:rPr lang="en-US" altLang="en-US" sz="1500" b="1" dirty="0">
                <a:latin typeface="Arial" panose="020B0604020202020204" pitchFamily="34" charset="0"/>
                <a:cs typeface="Arial" panose="020B0604020202020204" pitchFamily="34" charset="0"/>
              </a:rPr>
              <a:t>Bottom line:</a:t>
            </a:r>
          </a:p>
          <a:p>
            <a:pPr>
              <a:lnSpc>
                <a:spcPct val="120000"/>
              </a:lnSpc>
              <a:spcAft>
                <a:spcPts val="600"/>
              </a:spcAft>
              <a:buFontTx/>
              <a:buNone/>
            </a:pPr>
            <a:r>
              <a:rPr lang="en-US" altLang="en-US" sz="1500" b="1" dirty="0">
                <a:solidFill>
                  <a:srgbClr val="0000CC"/>
                </a:solidFill>
                <a:latin typeface="Arial" panose="020B0604020202020204" pitchFamily="34" charset="0"/>
                <a:cs typeface="Arial" panose="020B0604020202020204" pitchFamily="34" charset="0"/>
              </a:rPr>
              <a:t>	</a:t>
            </a:r>
            <a:r>
              <a:rPr lang="en-US" altLang="en-US" sz="1500" dirty="0">
                <a:solidFill>
                  <a:srgbClr val="0000CC"/>
                </a:solidFill>
                <a:latin typeface="Arial" panose="020B0604020202020204" pitchFamily="34" charset="0"/>
                <a:cs typeface="Arial" panose="020B0604020202020204" pitchFamily="34" charset="0"/>
              </a:rPr>
              <a:t>IAW the U.S. Code, Comptroller General opinions (e.g., commuting to work is the personal responsibility for all Federal employees) and DOD 5500.07-R (see below), most of the actions the XO outlined in the plan violate a statute/policy.</a:t>
            </a:r>
          </a:p>
          <a:p>
            <a:pPr>
              <a:lnSpc>
                <a:spcPct val="120000"/>
              </a:lnSpc>
              <a:spcAft>
                <a:spcPts val="600"/>
              </a:spcAft>
              <a:buFontTx/>
              <a:buNone/>
            </a:pPr>
            <a:r>
              <a:rPr lang="en-US" altLang="en-US" sz="1500" b="1" dirty="0">
                <a:latin typeface="Arial" panose="020B0604020202020204" pitchFamily="34" charset="0"/>
                <a:cs typeface="Arial" panose="020B0604020202020204" pitchFamily="34" charset="0"/>
              </a:rPr>
              <a:t>     </a:t>
            </a:r>
            <a:r>
              <a:rPr lang="en-US" altLang="en-US" sz="1500" dirty="0">
                <a:solidFill>
                  <a:srgbClr val="0000CC"/>
                </a:solidFill>
                <a:latin typeface="Arial" panose="020B0604020202020204" pitchFamily="34" charset="0"/>
                <a:cs typeface="Arial" panose="020B0604020202020204" pitchFamily="34" charset="0"/>
              </a:rPr>
              <a:t>   JER/DODD 5500.07-R, par. 3-303, “Because of the potential for significant cost to the Federal Government, and the potential for abuse, DOD employees, such as secretaries, clerks, and military aides, may not be used to support the unofficial activity of another DoD employee in support of non-Federal entities, nor for any other non-Federal purposes.”  [except in a few limited circumstances not involving this scenario].</a:t>
            </a:r>
          </a:p>
          <a:p>
            <a:pPr marL="0" indent="0">
              <a:buNone/>
            </a:pPr>
            <a:r>
              <a:rPr lang="en-US" altLang="en-US" sz="1500" b="1" dirty="0">
                <a:latin typeface="Arial" panose="020B0604020202020204" pitchFamily="34" charset="0"/>
                <a:cs typeface="Arial" panose="020B0604020202020204" pitchFamily="34" charset="0"/>
              </a:rPr>
              <a:t>3.      Perhaps the real question the staff, and the SO’s supervisor, should ask is, “Why isn’t the SO on   Convalescent Leave”? </a:t>
            </a:r>
          </a:p>
          <a:p>
            <a:pPr>
              <a:buFontTx/>
              <a:buNone/>
            </a:pPr>
            <a:endParaRPr lang="en-US" altLang="en-US" sz="1400" b="1" dirty="0">
              <a:cs typeface="Arial" panose="020B0604020202020204" pitchFamily="34" charset="0"/>
            </a:endParaRPr>
          </a:p>
          <a:p>
            <a:pPr>
              <a:buFontTx/>
              <a:buNone/>
            </a:pPr>
            <a:endParaRPr lang="en-US" altLang="en-US" sz="1400" dirty="0">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3617263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913" y="1576388"/>
            <a:ext cx="8443912" cy="4332287"/>
          </a:xfrm>
        </p:spPr>
        <p:txBody>
          <a:bodyPr vert="horz" wrap="square" lIns="91440" tIns="45720" rIns="91440" bIns="45720" numCol="1" anchor="t" anchorCtr="0" compatLnSpc="1">
            <a:prstTxWarp prst="textNoShape">
              <a:avLst/>
            </a:prstTxWarp>
            <a:noAutofit/>
          </a:bodyPr>
          <a:lstStyle/>
          <a:p>
            <a:pPr marL="228600" indent="-228600">
              <a:buFont typeface="+mj-lt"/>
              <a:buAutoNum type="arabicPeriod"/>
            </a:pPr>
            <a:r>
              <a:rPr lang="en-US" altLang="en-US" sz="1400" b="1" dirty="0">
                <a:latin typeface="Arial" panose="020B0604020202020204" pitchFamily="34" charset="0"/>
                <a:cs typeface="Arial" panose="020B0604020202020204" pitchFamily="34" charset="0"/>
              </a:rPr>
              <a:t>Common Issue/Problem:  </a:t>
            </a:r>
          </a:p>
          <a:p>
            <a:pPr marL="796925" lvl="1" indent="-396875">
              <a:buFontTx/>
              <a:buAutoNum type="alphaLcParenR"/>
            </a:pPr>
            <a:r>
              <a:rPr lang="en-US" altLang="en-US" sz="1400" dirty="0">
                <a:latin typeface="Arial" panose="020B0604020202020204" pitchFamily="34" charset="0"/>
                <a:ea typeface="Calibri" panose="020F0502020204030204" pitchFamily="34" charset="0"/>
                <a:cs typeface="Arial" panose="020B0604020202020204" pitchFamily="34" charset="0"/>
              </a:rPr>
              <a:t>SO generally cannot require personal staff to perform errands that are unrelated to performance of official duties.</a:t>
            </a:r>
          </a:p>
          <a:p>
            <a:pPr marL="796925" lvl="1" indent="-396875">
              <a:buFontTx/>
              <a:buAutoNum type="alphaLcParenR"/>
            </a:pPr>
            <a:r>
              <a:rPr lang="en-US" altLang="en-US" sz="1400" dirty="0">
                <a:latin typeface="Arial" panose="020B0604020202020204" pitchFamily="34" charset="0"/>
                <a:ea typeface="Calibri" panose="020F0502020204030204" pitchFamily="34" charset="0"/>
                <a:cs typeface="Arial" panose="020B0604020202020204" pitchFamily="34" charset="0"/>
              </a:rPr>
              <a:t>GOs may require aides-de-camp to occasionally perform certain errands, the performance of which would enable the GO to perform a specific official duty. For example, the GO may ask his aide-de-camp to get laundry so</a:t>
            </a:r>
            <a:r>
              <a:rPr lang="en-US" altLang="en-US" sz="14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altLang="en-US" sz="1400" dirty="0">
                <a:latin typeface="Arial" panose="020B0604020202020204" pitchFamily="34" charset="0"/>
                <a:ea typeface="Calibri" panose="020F0502020204030204" pitchFamily="34" charset="0"/>
                <a:cs typeface="Arial" panose="020B0604020202020204" pitchFamily="34" charset="0"/>
              </a:rPr>
              <a:t>the GO has enough time to travel to the airport for official travel. The GO </a:t>
            </a:r>
            <a:r>
              <a:rPr lang="en-US" altLang="en-US" sz="1400" b="1" dirty="0">
                <a:latin typeface="Arial" panose="020B0604020202020204" pitchFamily="34" charset="0"/>
                <a:ea typeface="Calibri" panose="020F0502020204030204" pitchFamily="34" charset="0"/>
                <a:cs typeface="Arial" panose="020B0604020202020204" pitchFamily="34" charset="0"/>
              </a:rPr>
              <a:t>cannot</a:t>
            </a:r>
            <a:r>
              <a:rPr lang="en-US" altLang="en-US" sz="1400" dirty="0">
                <a:latin typeface="Arial" panose="020B0604020202020204" pitchFamily="34" charset="0"/>
                <a:ea typeface="Calibri" panose="020F0502020204030204" pitchFamily="34" charset="0"/>
                <a:cs typeface="Arial" panose="020B0604020202020204" pitchFamily="34" charset="0"/>
              </a:rPr>
              <a:t>,</a:t>
            </a:r>
            <a:r>
              <a:rPr lang="en-US" altLang="en-US" sz="1400" b="1" dirty="0">
                <a:latin typeface="Arial" panose="020B0604020202020204" pitchFamily="34" charset="0"/>
                <a:ea typeface="Calibri" panose="020F0502020204030204" pitchFamily="34" charset="0"/>
                <a:cs typeface="Arial" panose="020B0604020202020204" pitchFamily="34" charset="0"/>
              </a:rPr>
              <a:t> </a:t>
            </a:r>
            <a:r>
              <a:rPr lang="en-US" altLang="en-US" sz="1400" dirty="0">
                <a:latin typeface="Arial" panose="020B0604020202020204" pitchFamily="34" charset="0"/>
                <a:ea typeface="Calibri" panose="020F0502020204030204" pitchFamily="34" charset="0"/>
                <a:cs typeface="Arial" panose="020B0604020202020204" pitchFamily="34" charset="0"/>
              </a:rPr>
              <a:t>however, require the aide-de-camp to get laundry on a routine basis.</a:t>
            </a:r>
          </a:p>
          <a:p>
            <a:pPr marL="796925" lvl="1" indent="-396875">
              <a:buFontTx/>
              <a:buAutoNum type="alphaLcParenR"/>
            </a:pPr>
            <a:r>
              <a:rPr lang="en-US" altLang="en-US" sz="1400" dirty="0">
                <a:latin typeface="Arial" panose="020B0604020202020204" pitchFamily="34" charset="0"/>
                <a:ea typeface="Calibri" panose="020F0502020204030204" pitchFamily="34" charset="0"/>
                <a:cs typeface="Arial" panose="020B0604020202020204" pitchFamily="34" charset="0"/>
              </a:rPr>
              <a:t>GOs may require enlisted aides to, “perform tasks that aid the GO in accomplishing military and official  responsibilities, including performing errands for the GO [. . .]” (AR 614-200, par. 8-11).</a:t>
            </a:r>
          </a:p>
          <a:p>
            <a:pPr marL="396875" indent="-396875">
              <a:buFontTx/>
              <a:buAutoNum type="arabicPeriod" startAt="4"/>
            </a:pPr>
            <a:endParaRPr lang="en-US" altLang="en-US" sz="1400" b="1" dirty="0">
              <a:latin typeface="Arial" panose="020B0604020202020204" pitchFamily="34" charset="0"/>
              <a:cs typeface="Arial" panose="020B0604020202020204" pitchFamily="34" charset="0"/>
            </a:endParaRPr>
          </a:p>
          <a:p>
            <a:pPr marL="396875" indent="-396875">
              <a:buFont typeface="+mj-lt"/>
              <a:buAutoNum type="arabicPeriod" startAt="2"/>
            </a:pPr>
            <a:r>
              <a:rPr lang="en-US" altLang="en-US" sz="1400" b="1" dirty="0">
                <a:latin typeface="Arial" panose="020B0604020202020204" pitchFamily="34" charset="0"/>
                <a:cs typeface="Arial" panose="020B0604020202020204" pitchFamily="34" charset="0"/>
              </a:rPr>
              <a:t>Government personnel may only be used for official purposes.   </a:t>
            </a:r>
          </a:p>
          <a:p>
            <a:pPr marL="796925" lvl="1" indent="-396875">
              <a:buFontTx/>
              <a:buAutoNum type="alphaLcParenR"/>
            </a:pPr>
            <a:r>
              <a:rPr lang="en-US" altLang="en-US" sz="1400" dirty="0">
                <a:latin typeface="Arial" panose="020B0604020202020204" pitchFamily="34" charset="0"/>
                <a:cs typeface="Arial" panose="020B0604020202020204" pitchFamily="34" charset="0"/>
              </a:rPr>
              <a:t>AR 614-200, par. 8-11, outlines appropriate uses of enlisted aides.</a:t>
            </a:r>
          </a:p>
          <a:p>
            <a:pPr marL="796925" lvl="1" indent="-396875">
              <a:buFontTx/>
              <a:buAutoNum type="alphaLcParenR"/>
            </a:pPr>
            <a:r>
              <a:rPr lang="en-US" altLang="en-US" sz="1400" dirty="0">
                <a:latin typeface="Arial" panose="020B0604020202020204" pitchFamily="34" charset="0"/>
                <a:cs typeface="Arial" panose="020B0604020202020204" pitchFamily="34" charset="0"/>
              </a:rPr>
              <a:t>The GO can use administrative support services to prepare papers for association or society events, or to be published in journals if certain requirements are met (e.g., the Army derives some benefit). </a:t>
            </a:r>
            <a:endParaRPr lang="en-US" altLang="en-US" sz="1400" b="1" dirty="0">
              <a:latin typeface="Arial" panose="020B0604020202020204" pitchFamily="34" charset="0"/>
              <a:cs typeface="Arial" panose="020B0604020202020204" pitchFamily="34" charset="0"/>
            </a:endParaRPr>
          </a:p>
          <a:p>
            <a:pPr marL="796925" lvl="1" indent="-396875">
              <a:buFontTx/>
              <a:buAutoNum type="arabicPeriod"/>
            </a:pPr>
            <a:endParaRPr lang="en-US" altLang="en-US" sz="1400" b="1" dirty="0">
              <a:latin typeface="Arial" panose="020B0604020202020204" pitchFamily="34" charset="0"/>
              <a:cs typeface="Arial" panose="020B0604020202020204" pitchFamily="34" charset="0"/>
            </a:endParaRPr>
          </a:p>
          <a:p>
            <a:pPr marL="796925" lvl="1" indent="-396875">
              <a:buFontTx/>
              <a:buAutoNum type="arabicPeriod"/>
            </a:pPr>
            <a:endParaRPr lang="en-US" altLang="en-US" sz="1200" b="1" dirty="0">
              <a:cs typeface="Arial" panose="020B0604020202020204" pitchFamily="34" charset="0"/>
            </a:endParaRPr>
          </a:p>
          <a:p>
            <a:pPr marL="796925" lvl="1" indent="-396875">
              <a:buFontTx/>
              <a:buNone/>
            </a:pPr>
            <a:endParaRPr lang="en-US" altLang="en-US" sz="1200" b="1" dirty="0">
              <a:cs typeface="Arial" panose="020B0604020202020204" pitchFamily="34" charset="0"/>
            </a:endParaRPr>
          </a:p>
          <a:p>
            <a:pPr marL="796925" lvl="1" indent="-396875">
              <a:buFontTx/>
              <a:buAutoNum type="arabicPeriod"/>
            </a:pPr>
            <a:endParaRPr lang="en-US" altLang="en-US" sz="1200" b="1" dirty="0">
              <a:cs typeface="Arial" panose="020B0604020202020204" pitchFamily="34" charset="0"/>
            </a:endParaRPr>
          </a:p>
          <a:p>
            <a:pPr marL="796925" lvl="1" indent="-396875">
              <a:buFontTx/>
              <a:buNone/>
            </a:pPr>
            <a:endParaRPr lang="en-US" altLang="en-US" sz="1200" b="1" dirty="0">
              <a:cs typeface="Arial" panose="020B0604020202020204" pitchFamily="34" charset="0"/>
            </a:endParaRPr>
          </a:p>
          <a:p>
            <a:pPr marL="796925" lvl="1" indent="-396875">
              <a:buFontTx/>
              <a:buAutoNum type="arabicPeriod"/>
            </a:pPr>
            <a:endParaRPr lang="en-US" altLang="en-US" sz="1200" b="1" dirty="0">
              <a:cs typeface="Arial" panose="020B0604020202020204" pitchFamily="34" charset="0"/>
            </a:endParaRPr>
          </a:p>
          <a:p>
            <a:pPr marL="796925" lvl="1" indent="-396875">
              <a:buFontTx/>
              <a:buAutoNum type="arabicPeriod"/>
            </a:pPr>
            <a:endParaRPr lang="en-US" altLang="en-US" sz="1200" b="1" dirty="0">
              <a:cs typeface="Arial" panose="020B0604020202020204" pitchFamily="34" charset="0"/>
            </a:endParaRPr>
          </a:p>
        </p:txBody>
      </p:sp>
      <p:sp>
        <p:nvSpPr>
          <p:cNvPr id="5" name="Title 1"/>
          <p:cNvSpPr txBox="1">
            <a:spLocks/>
          </p:cNvSpPr>
          <p:nvPr/>
        </p:nvSpPr>
        <p:spPr>
          <a:xfrm>
            <a:off x="361950" y="433388"/>
            <a:ext cx="8048625" cy="1143000"/>
          </a:xfrm>
          <a:prstGeom prst="rect">
            <a:avLst/>
          </a:prstGeom>
        </p:spPr>
        <p:txBody>
          <a:bodyPr anchor="ctr">
            <a:normAutofit/>
          </a:bodyPr>
          <a:lstStyle/>
          <a:p>
            <a:pPr marL="0" lvl="1" algn="ctr" eaLnBrk="1" fontAlgn="auto" hangingPunct="1">
              <a:spcBef>
                <a:spcPts val="0"/>
              </a:spcBef>
              <a:spcAft>
                <a:spcPts val="0"/>
              </a:spcAft>
              <a:defRPr/>
            </a:pPr>
            <a:r>
              <a:rPr lang="en-US" sz="2400" b="1" kern="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Use of Personal Staff for Personal Errands</a:t>
            </a:r>
          </a:p>
          <a:p>
            <a:pPr marL="0" lvl="1" algn="ctr" eaLnBrk="1" fontAlgn="auto" hangingPunct="1">
              <a:spcBef>
                <a:spcPts val="0"/>
              </a:spcBef>
              <a:spcAft>
                <a:spcPts val="0"/>
              </a:spcAft>
              <a:defRPr/>
            </a:pPr>
            <a:r>
              <a:rPr lang="en-US" sz="1400" b="1" kern="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(e.g., Get Lunch, Pick-up Prescriptions/Laundry, etc.)</a:t>
            </a:r>
            <a:br>
              <a:rPr lang="en-US" sz="1400" b="1" kern="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1200" kern="0" dirty="0">
                <a:solidFill>
                  <a:srgbClr val="002060"/>
                </a:solidFill>
                <a:latin typeface="Arial" panose="020B0604020202020204" pitchFamily="34" charset="0"/>
                <a:cs typeface="Arial" panose="020B0604020202020204" pitchFamily="34" charset="0"/>
              </a:rPr>
              <a:t>(5 CFR  2635/DOD Joint Ethics Regulation/AR 614-200/DODI 1315.09)</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482530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531378" y="465362"/>
            <a:ext cx="7767145" cy="1191551"/>
          </a:xfrm>
        </p:spPr>
        <p:txBody>
          <a:bodyPr>
            <a:normAutofit fontScale="90000"/>
          </a:bodyPr>
          <a:lstStyle/>
          <a:p>
            <a:pPr marL="114300" lvl="1" algn="ctr" eaLnBrk="1" fontAlgn="auto" hangingPunct="1">
              <a:spcBef>
                <a:spcPts val="0"/>
              </a:spcBef>
              <a:spcAft>
                <a:spcPts val="0"/>
              </a:spcAft>
              <a:defRPr/>
            </a:pPr>
            <a:r>
              <a:rPr lang="en-US"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Processes and Responsibilities for use of Personal Staff for Personal Errands</a:t>
            </a:r>
            <a:br>
              <a:rPr lang="en-US" sz="20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(e.g., Get Lunch, Pick-up Prescriptions/Laundry, etc.)</a:t>
            </a:r>
            <a:br>
              <a:rPr lang="en-US" sz="16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1300" dirty="0">
                <a:solidFill>
                  <a:srgbClr val="002060"/>
                </a:solidFill>
                <a:latin typeface="Arial" panose="020B0604020202020204" pitchFamily="34" charset="0"/>
                <a:cs typeface="Arial" panose="020B0604020202020204" pitchFamily="34" charset="0"/>
              </a:rPr>
              <a:t>(5 CFR 2635/DOD Joint Ethics Regulation/AR 614-200/DODI 1315.09)</a:t>
            </a:r>
            <a:br>
              <a:rPr lang="en-US" sz="1100" dirty="0">
                <a:effectLst>
                  <a:outerShdw blurRad="38100" dist="38100" dir="2700000" algn="tl">
                    <a:srgbClr val="000000">
                      <a:alpha val="43137"/>
                    </a:srgbClr>
                  </a:outerShdw>
                </a:effectLst>
              </a:rPr>
            </a:br>
            <a:endParaRPr lang="en-US" dirty="0">
              <a:latin typeface="Arial" panose="020B0604020202020204" pitchFamily="34" charset="0"/>
              <a:cs typeface="Arial" panose="020B0604020202020204" pitchFamily="34" charset="0"/>
            </a:endParaRPr>
          </a:p>
        </p:txBody>
      </p:sp>
      <p:sp>
        <p:nvSpPr>
          <p:cNvPr id="43" name="Rectangle 42"/>
          <p:cNvSpPr/>
          <p:nvPr/>
        </p:nvSpPr>
        <p:spPr>
          <a:xfrm>
            <a:off x="4156571" y="1701055"/>
            <a:ext cx="968589" cy="751546"/>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Execute</a:t>
            </a:r>
            <a:endParaRPr lang="en-US" sz="800" b="1" dirty="0">
              <a:effectLst>
                <a:outerShdw blurRad="38100" dist="38100" dir="2700000" algn="tl">
                  <a:srgbClr val="000000">
                    <a:alpha val="43137"/>
                  </a:srgbClr>
                </a:outerShdw>
              </a:effectLst>
            </a:endParaRPr>
          </a:p>
        </p:txBody>
      </p:sp>
      <p:cxnSp>
        <p:nvCxnSpPr>
          <p:cNvPr id="48" name="Straight Arrow Connector 47"/>
          <p:cNvCxnSpPr>
            <a:stCxn id="54" idx="0"/>
            <a:endCxn id="43" idx="2"/>
          </p:cNvCxnSpPr>
          <p:nvPr/>
        </p:nvCxnSpPr>
        <p:spPr>
          <a:xfrm flipV="1">
            <a:off x="4639511" y="2452601"/>
            <a:ext cx="1355" cy="227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79" idx="3"/>
            <a:endCxn id="109" idx="1"/>
          </p:cNvCxnSpPr>
          <p:nvPr/>
        </p:nvCxnSpPr>
        <p:spPr>
          <a:xfrm flipV="1">
            <a:off x="974232" y="2054249"/>
            <a:ext cx="249234" cy="3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5" idx="3"/>
            <a:endCxn id="43" idx="1"/>
          </p:cNvCxnSpPr>
          <p:nvPr/>
        </p:nvCxnSpPr>
        <p:spPr>
          <a:xfrm>
            <a:off x="2255563" y="2058033"/>
            <a:ext cx="1901008" cy="18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278208" y="1768000"/>
            <a:ext cx="696024" cy="605936"/>
            <a:chOff x="293461" y="1940901"/>
            <a:chExt cx="696024" cy="605936"/>
          </a:xfrm>
        </p:grpSpPr>
        <p:sp>
          <p:nvSpPr>
            <p:cNvPr id="78" name="Flowchart: Connector 77"/>
            <p:cNvSpPr/>
            <p:nvPr/>
          </p:nvSpPr>
          <p:spPr>
            <a:xfrm>
              <a:off x="337320" y="1940901"/>
              <a:ext cx="597702" cy="6059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675"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9" name="TextBox 78"/>
            <p:cNvSpPr txBox="1"/>
            <p:nvPr/>
          </p:nvSpPr>
          <p:spPr>
            <a:xfrm>
              <a:off x="293461" y="2022721"/>
              <a:ext cx="696024" cy="415498"/>
            </a:xfrm>
            <a:prstGeom prst="rect">
              <a:avLst/>
            </a:prstGeom>
            <a:noFill/>
          </p:spPr>
          <p:txBody>
            <a:bodyPr wrap="none" rtlCol="0">
              <a:spAutoFit/>
            </a:bodyPr>
            <a:lstStyle/>
            <a:p>
              <a:pPr algn="ctr"/>
              <a:r>
                <a:rPr lang="en-US" sz="105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Receive</a:t>
              </a:r>
            </a:p>
            <a:p>
              <a:pPr algn="ctr"/>
              <a:r>
                <a:rPr lang="en-US" sz="105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Task</a:t>
              </a:r>
            </a:p>
          </p:txBody>
        </p:sp>
      </p:grpSp>
      <p:sp>
        <p:nvSpPr>
          <p:cNvPr id="109" name="Flowchart: Decision 108"/>
          <p:cNvSpPr/>
          <p:nvPr/>
        </p:nvSpPr>
        <p:spPr>
          <a:xfrm>
            <a:off x="1223466" y="1635311"/>
            <a:ext cx="1089057" cy="8378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cxnSp>
        <p:nvCxnSpPr>
          <p:cNvPr id="112" name="Straight Arrow Connector 111"/>
          <p:cNvCxnSpPr>
            <a:stCxn id="35" idx="3"/>
            <a:endCxn id="53" idx="1"/>
          </p:cNvCxnSpPr>
          <p:nvPr/>
        </p:nvCxnSpPr>
        <p:spPr>
          <a:xfrm>
            <a:off x="2313396" y="3073260"/>
            <a:ext cx="358215" cy="167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2228052" y="1846683"/>
            <a:ext cx="356188"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No</a:t>
            </a:r>
          </a:p>
        </p:txBody>
      </p:sp>
      <p:sp>
        <p:nvSpPr>
          <p:cNvPr id="114" name="TextBox 16"/>
          <p:cNvSpPr txBox="1">
            <a:spLocks noChangeArrowheads="1"/>
          </p:cNvSpPr>
          <p:nvPr/>
        </p:nvSpPr>
        <p:spPr bwMode="auto">
          <a:xfrm>
            <a:off x="2191553" y="2843831"/>
            <a:ext cx="4106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Yes</a:t>
            </a:r>
          </a:p>
        </p:txBody>
      </p:sp>
      <p:cxnSp>
        <p:nvCxnSpPr>
          <p:cNvPr id="117" name="Straight Arrow Connector 116"/>
          <p:cNvCxnSpPr/>
          <p:nvPr/>
        </p:nvCxnSpPr>
        <p:spPr>
          <a:xfrm flipH="1">
            <a:off x="1767995" y="3471597"/>
            <a:ext cx="1782" cy="401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1" name="Hexagon 120"/>
          <p:cNvSpPr/>
          <p:nvPr/>
        </p:nvSpPr>
        <p:spPr>
          <a:xfrm>
            <a:off x="1520466" y="3873273"/>
            <a:ext cx="469832" cy="414605"/>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effectLst>
                <a:outerShdw blurRad="38100" dist="38100" dir="2700000" algn="tl">
                  <a:srgbClr val="000000">
                    <a:alpha val="43137"/>
                  </a:srgbClr>
                </a:outerShdw>
              </a:effectLst>
            </a:endParaRPr>
          </a:p>
        </p:txBody>
      </p:sp>
      <p:sp>
        <p:nvSpPr>
          <p:cNvPr id="135" name="TextBox 134"/>
          <p:cNvSpPr txBox="1"/>
          <p:nvPr/>
        </p:nvSpPr>
        <p:spPr>
          <a:xfrm>
            <a:off x="535854" y="5564707"/>
            <a:ext cx="8413585" cy="369332"/>
          </a:xfrm>
          <a:prstGeom prst="rect">
            <a:avLst/>
          </a:prstGeom>
          <a:noFill/>
        </p:spPr>
        <p:txBody>
          <a:bodyPr wrap="none" rtlCol="0">
            <a:spAutoFit/>
          </a:bodyPr>
          <a:lstStyle/>
          <a:p>
            <a:r>
              <a:rPr lang="en-US" b="1" u="sng" dirty="0">
                <a:latin typeface="Arial" panose="020B0604020202020204" pitchFamily="34" charset="0"/>
                <a:cs typeface="Arial" panose="020B0604020202020204" pitchFamily="34" charset="0"/>
              </a:rPr>
              <a:t>BOTTOM LINE</a:t>
            </a:r>
            <a:r>
              <a:rPr lang="en-US" dirty="0">
                <a:latin typeface="Arial" panose="020B0604020202020204" pitchFamily="34" charset="0"/>
                <a:cs typeface="Arial" panose="020B0604020202020204" pitchFamily="34" charset="0"/>
              </a:rPr>
              <a:t>: Analyze the circumstances of the request </a:t>
            </a:r>
            <a:r>
              <a:rPr lang="en-US" b="1" dirty="0">
                <a:solidFill>
                  <a:srgbClr val="FF0000"/>
                </a:solidFill>
                <a:latin typeface="Arial" panose="020B0604020202020204" pitchFamily="34" charset="0"/>
                <a:cs typeface="Arial" panose="020B0604020202020204" pitchFamily="34" charset="0"/>
              </a:rPr>
              <a:t>BEFORE</a:t>
            </a:r>
            <a:r>
              <a:rPr lang="en-US" dirty="0">
                <a:latin typeface="Arial" panose="020B0604020202020204" pitchFamily="34" charset="0"/>
                <a:cs typeface="Arial" panose="020B0604020202020204" pitchFamily="34" charset="0"/>
              </a:rPr>
              <a:t> executing.</a:t>
            </a:r>
          </a:p>
        </p:txBody>
      </p:sp>
      <p:sp>
        <p:nvSpPr>
          <p:cNvPr id="141" name="TextBox 140"/>
          <p:cNvSpPr txBox="1"/>
          <p:nvPr/>
        </p:nvSpPr>
        <p:spPr>
          <a:xfrm>
            <a:off x="5813321" y="2297947"/>
            <a:ext cx="2894071" cy="2123658"/>
          </a:xfrm>
          <a:prstGeom prst="rect">
            <a:avLst/>
          </a:prstGeom>
          <a:solidFill>
            <a:srgbClr val="FFFF00"/>
          </a:solidFill>
          <a:ln w="28575">
            <a:solidFill>
              <a:schemeClr val="tx1"/>
            </a:solidFill>
          </a:ln>
        </p:spPr>
        <p:txBody>
          <a:bodyPr wrap="square" rtlCol="0">
            <a:spAutoFit/>
          </a:bodyPr>
          <a:lstStyle/>
          <a:p>
            <a:r>
              <a:rPr lang="en-US" sz="1200" dirty="0">
                <a:latin typeface="Arial" panose="020B0604020202020204" pitchFamily="34" charset="0"/>
                <a:cs typeface="Arial" panose="020B0604020202020204" pitchFamily="34" charset="0"/>
              </a:rPr>
              <a:t>*The roles and responsibilities of XOs, secretaries, or other staff officers are separate and distinct from that of an aide-de-camp or enlisted aide. An XO, secretary, or other staff officer</a:t>
            </a:r>
            <a:r>
              <a:rPr lang="en-US" sz="1200" dirty="0">
                <a:solidFill>
                  <a:srgbClr val="FF0000"/>
                </a:solidFill>
                <a:latin typeface="Arial" panose="020B0604020202020204" pitchFamily="34" charset="0"/>
                <a:cs typeface="Arial" panose="020B0604020202020204" pitchFamily="34" charset="0"/>
              </a:rPr>
              <a:t> </a:t>
            </a:r>
            <a:r>
              <a:rPr lang="en-US" sz="1200" b="1" dirty="0">
                <a:solidFill>
                  <a:srgbClr val="FF0000"/>
                </a:solidFill>
                <a:latin typeface="Arial" panose="020B0604020202020204" pitchFamily="34" charset="0"/>
                <a:cs typeface="Arial" panose="020B0604020202020204" pitchFamily="34" charset="0"/>
              </a:rPr>
              <a:t>cannot</a:t>
            </a:r>
            <a:r>
              <a:rPr lang="en-US" sz="1200" dirty="0">
                <a:solidFill>
                  <a:srgbClr val="FF0000"/>
                </a:solidFill>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be used for an SO’s personal tasks. Depending on the circumstances, an SO </a:t>
            </a:r>
            <a:r>
              <a:rPr lang="en-US" sz="1200" b="1" dirty="0">
                <a:solidFill>
                  <a:srgbClr val="FF0000"/>
                </a:solidFill>
                <a:latin typeface="Arial" panose="020B0604020202020204" pitchFamily="34" charset="0"/>
                <a:cs typeface="Arial" panose="020B0604020202020204" pitchFamily="34" charset="0"/>
              </a:rPr>
              <a:t>may</a:t>
            </a:r>
            <a:r>
              <a:rPr lang="en-US" sz="1200" dirty="0">
                <a:latin typeface="Arial" panose="020B0604020202020204" pitchFamily="34" charset="0"/>
                <a:cs typeface="Arial" panose="020B0604020202020204" pitchFamily="34" charset="0"/>
              </a:rPr>
              <a:t> use an aide-de-camp or enlisted aide for personal tasks that directly relate to the SO’s official duties and responsibilities.  </a:t>
            </a:r>
          </a:p>
        </p:txBody>
      </p:sp>
      <p:sp>
        <p:nvSpPr>
          <p:cNvPr id="5" name="TextBox 4"/>
          <p:cNvSpPr txBox="1"/>
          <p:nvPr/>
        </p:nvSpPr>
        <p:spPr>
          <a:xfrm>
            <a:off x="1286147" y="1804117"/>
            <a:ext cx="969416" cy="507831"/>
          </a:xfrm>
          <a:prstGeom prst="rect">
            <a:avLst/>
          </a:prstGeom>
          <a:noFill/>
        </p:spPr>
        <p:txBody>
          <a:bodyPr wrap="square" rtlCol="0">
            <a:spAutoFit/>
          </a:bodyPr>
          <a:lstStyle/>
          <a:p>
            <a:pPr algn="ct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Task is Personal in Nature?</a:t>
            </a:r>
          </a:p>
        </p:txBody>
      </p:sp>
      <p:sp>
        <p:nvSpPr>
          <p:cNvPr id="35" name="Flowchart: Decision 34"/>
          <p:cNvSpPr/>
          <p:nvPr/>
        </p:nvSpPr>
        <p:spPr>
          <a:xfrm>
            <a:off x="1224339" y="2654322"/>
            <a:ext cx="1089057" cy="8378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36" name="TextBox 35"/>
          <p:cNvSpPr txBox="1"/>
          <p:nvPr/>
        </p:nvSpPr>
        <p:spPr>
          <a:xfrm>
            <a:off x="1298234" y="2836778"/>
            <a:ext cx="969416" cy="507831"/>
          </a:xfrm>
          <a:prstGeom prst="rect">
            <a:avLst/>
          </a:prstGeom>
          <a:noFill/>
        </p:spPr>
        <p:txBody>
          <a:bodyPr wrap="square" rtlCol="0">
            <a:spAutoFit/>
          </a:bodyPr>
          <a:lstStyle/>
          <a:p>
            <a:pPr algn="ct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Request is directed at an Aide*</a:t>
            </a:r>
          </a:p>
        </p:txBody>
      </p:sp>
      <p:sp>
        <p:nvSpPr>
          <p:cNvPr id="46" name="TextBox 45"/>
          <p:cNvSpPr txBox="1"/>
          <p:nvPr/>
        </p:nvSpPr>
        <p:spPr>
          <a:xfrm>
            <a:off x="1455931" y="3397612"/>
            <a:ext cx="356188"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No</a:t>
            </a:r>
          </a:p>
        </p:txBody>
      </p:sp>
      <p:sp>
        <p:nvSpPr>
          <p:cNvPr id="7" name="TextBox 6"/>
          <p:cNvSpPr txBox="1"/>
          <p:nvPr/>
        </p:nvSpPr>
        <p:spPr>
          <a:xfrm>
            <a:off x="1487520" y="3942341"/>
            <a:ext cx="535724" cy="253916"/>
          </a:xfrm>
          <a:prstGeom prst="rect">
            <a:avLst/>
          </a:prstGeom>
          <a:noFill/>
        </p:spPr>
        <p:txBody>
          <a:bodyPr wrap="none" rtlCol="0">
            <a:spAutoFit/>
          </a:bodyPr>
          <a:lstStyle/>
          <a:p>
            <a:r>
              <a:rPr lang="en-US" sz="1050" b="1" dirty="0">
                <a:solidFill>
                  <a:schemeClr val="bg1"/>
                </a:solidFill>
                <a:latin typeface="Arial" panose="020B0604020202020204" pitchFamily="34" charset="0"/>
                <a:cs typeface="Arial" panose="020B0604020202020204" pitchFamily="34" charset="0"/>
              </a:rPr>
              <a:t>Stop*</a:t>
            </a:r>
          </a:p>
        </p:txBody>
      </p:sp>
      <p:cxnSp>
        <p:nvCxnSpPr>
          <p:cNvPr id="47" name="Straight Arrow Connector 46"/>
          <p:cNvCxnSpPr>
            <a:stCxn id="109" idx="2"/>
            <a:endCxn id="35" idx="0"/>
          </p:cNvCxnSpPr>
          <p:nvPr/>
        </p:nvCxnSpPr>
        <p:spPr>
          <a:xfrm>
            <a:off x="1767995" y="2473186"/>
            <a:ext cx="873" cy="1811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Flowchart: Decision 52"/>
          <p:cNvSpPr/>
          <p:nvPr/>
        </p:nvSpPr>
        <p:spPr>
          <a:xfrm>
            <a:off x="2671611" y="2671115"/>
            <a:ext cx="1089057" cy="8378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14" name="Rectangle 13"/>
          <p:cNvSpPr/>
          <p:nvPr/>
        </p:nvSpPr>
        <p:spPr>
          <a:xfrm>
            <a:off x="2706724" y="2836778"/>
            <a:ext cx="1009487" cy="507831"/>
          </a:xfrm>
          <a:prstGeom prst="rect">
            <a:avLst/>
          </a:prstGeom>
        </p:spPr>
        <p:txBody>
          <a:bodyPr wrap="square">
            <a:spAutoFit/>
          </a:bodyPr>
          <a:lstStyle/>
          <a:p>
            <a:pPr algn="ct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Task is Reoccurring or Scheduled</a:t>
            </a:r>
          </a:p>
        </p:txBody>
      </p:sp>
      <p:sp>
        <p:nvSpPr>
          <p:cNvPr id="54" name="Flowchart: Decision 53"/>
          <p:cNvSpPr/>
          <p:nvPr/>
        </p:nvSpPr>
        <p:spPr>
          <a:xfrm>
            <a:off x="4094982" y="2680154"/>
            <a:ext cx="1089057" cy="8378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cxnSp>
        <p:nvCxnSpPr>
          <p:cNvPr id="55" name="Straight Arrow Connector 54"/>
          <p:cNvCxnSpPr>
            <a:stCxn id="53" idx="3"/>
            <a:endCxn id="54" idx="1"/>
          </p:cNvCxnSpPr>
          <p:nvPr/>
        </p:nvCxnSpPr>
        <p:spPr>
          <a:xfrm>
            <a:off x="3760668" y="3090053"/>
            <a:ext cx="334314" cy="9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4182874" y="2806784"/>
            <a:ext cx="942286" cy="507831"/>
          </a:xfrm>
          <a:prstGeom prst="rect">
            <a:avLst/>
          </a:prstGeom>
        </p:spPr>
        <p:txBody>
          <a:bodyPr wrap="square">
            <a:spAutoFit/>
          </a:bodyPr>
          <a:lstStyle/>
          <a:p>
            <a:pPr algn="ct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Task Supports an Official Duty?</a:t>
            </a:r>
          </a:p>
        </p:txBody>
      </p:sp>
      <p:sp>
        <p:nvSpPr>
          <p:cNvPr id="57" name="TextBox 16"/>
          <p:cNvSpPr txBox="1">
            <a:spLocks noChangeArrowheads="1"/>
          </p:cNvSpPr>
          <p:nvPr/>
        </p:nvSpPr>
        <p:spPr bwMode="auto">
          <a:xfrm>
            <a:off x="2862130" y="3401147"/>
            <a:ext cx="4106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Yes</a:t>
            </a:r>
          </a:p>
        </p:txBody>
      </p:sp>
      <p:sp>
        <p:nvSpPr>
          <p:cNvPr id="58" name="TextBox 57"/>
          <p:cNvSpPr txBox="1"/>
          <p:nvPr/>
        </p:nvSpPr>
        <p:spPr>
          <a:xfrm>
            <a:off x="3648216" y="2867556"/>
            <a:ext cx="356188"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No</a:t>
            </a:r>
          </a:p>
        </p:txBody>
      </p:sp>
      <p:sp>
        <p:nvSpPr>
          <p:cNvPr id="59" name="TextBox 58"/>
          <p:cNvSpPr txBox="1"/>
          <p:nvPr/>
        </p:nvSpPr>
        <p:spPr>
          <a:xfrm>
            <a:off x="4340917" y="3446710"/>
            <a:ext cx="356188"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No</a:t>
            </a:r>
          </a:p>
        </p:txBody>
      </p:sp>
      <p:cxnSp>
        <p:nvCxnSpPr>
          <p:cNvPr id="64" name="Straight Arrow Connector 63"/>
          <p:cNvCxnSpPr>
            <a:endCxn id="80" idx="0"/>
          </p:cNvCxnSpPr>
          <p:nvPr/>
        </p:nvCxnSpPr>
        <p:spPr>
          <a:xfrm>
            <a:off x="3224702" y="3491115"/>
            <a:ext cx="4963" cy="209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645346" y="3518782"/>
            <a:ext cx="4162" cy="411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Hexagon 67"/>
          <p:cNvSpPr/>
          <p:nvPr/>
        </p:nvSpPr>
        <p:spPr>
          <a:xfrm>
            <a:off x="4396033" y="3914151"/>
            <a:ext cx="469832" cy="414605"/>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effectLst>
                <a:outerShdw blurRad="38100" dist="38100" dir="2700000" algn="tl">
                  <a:srgbClr val="000000">
                    <a:alpha val="43137"/>
                  </a:srgbClr>
                </a:outerShdw>
              </a:effectLst>
            </a:endParaRPr>
          </a:p>
        </p:txBody>
      </p:sp>
      <p:sp>
        <p:nvSpPr>
          <p:cNvPr id="69" name="TextBox 68"/>
          <p:cNvSpPr txBox="1"/>
          <p:nvPr/>
        </p:nvSpPr>
        <p:spPr>
          <a:xfrm>
            <a:off x="4414950" y="3988690"/>
            <a:ext cx="482824" cy="253916"/>
          </a:xfrm>
          <a:prstGeom prst="rect">
            <a:avLst/>
          </a:prstGeom>
          <a:noFill/>
        </p:spPr>
        <p:txBody>
          <a:bodyPr wrap="none" rtlCol="0">
            <a:spAutoFit/>
          </a:bodyPr>
          <a:lstStyle/>
          <a:p>
            <a:r>
              <a:rPr lang="en-US" sz="1050" b="1" dirty="0">
                <a:solidFill>
                  <a:schemeClr val="bg1"/>
                </a:solidFill>
                <a:latin typeface="Arial" panose="020B0604020202020204" pitchFamily="34" charset="0"/>
                <a:cs typeface="Arial" panose="020B0604020202020204" pitchFamily="34" charset="0"/>
              </a:rPr>
              <a:t>Stop</a:t>
            </a:r>
          </a:p>
        </p:txBody>
      </p:sp>
      <p:sp>
        <p:nvSpPr>
          <p:cNvPr id="71" name="TextBox 16"/>
          <p:cNvSpPr txBox="1">
            <a:spLocks noChangeArrowheads="1"/>
          </p:cNvSpPr>
          <p:nvPr/>
        </p:nvSpPr>
        <p:spPr bwMode="auto">
          <a:xfrm>
            <a:off x="4305198" y="2497816"/>
            <a:ext cx="4106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Yes</a:t>
            </a:r>
          </a:p>
        </p:txBody>
      </p:sp>
      <p:sp>
        <p:nvSpPr>
          <p:cNvPr id="76" name="TextBox 16"/>
          <p:cNvSpPr txBox="1">
            <a:spLocks noChangeArrowheads="1"/>
          </p:cNvSpPr>
          <p:nvPr/>
        </p:nvSpPr>
        <p:spPr bwMode="auto">
          <a:xfrm>
            <a:off x="1414041" y="2366931"/>
            <a:ext cx="4106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Yes</a:t>
            </a:r>
          </a:p>
        </p:txBody>
      </p:sp>
      <p:sp>
        <p:nvSpPr>
          <p:cNvPr id="80" name="Flowchart: Decision 79"/>
          <p:cNvSpPr/>
          <p:nvPr/>
        </p:nvSpPr>
        <p:spPr>
          <a:xfrm>
            <a:off x="2685136" y="3700163"/>
            <a:ext cx="1089057" cy="8378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81" name="TextBox 80"/>
          <p:cNvSpPr txBox="1"/>
          <p:nvPr/>
        </p:nvSpPr>
        <p:spPr>
          <a:xfrm>
            <a:off x="2760778" y="3836718"/>
            <a:ext cx="969416" cy="646331"/>
          </a:xfrm>
          <a:prstGeom prst="rect">
            <a:avLst/>
          </a:prstGeom>
          <a:noFill/>
        </p:spPr>
        <p:txBody>
          <a:bodyPr wrap="square" rtlCol="0">
            <a:spAutoFit/>
          </a:bodyPr>
          <a:lstStyle/>
          <a:p>
            <a:pPr algn="ct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Request is Directed at Enlisted </a:t>
            </a:r>
          </a:p>
          <a:p>
            <a:pPr algn="ct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Aide*</a:t>
            </a:r>
          </a:p>
        </p:txBody>
      </p:sp>
      <p:cxnSp>
        <p:nvCxnSpPr>
          <p:cNvPr id="82" name="Straight Arrow Connector 81"/>
          <p:cNvCxnSpPr>
            <a:stCxn id="80" idx="3"/>
            <a:endCxn id="68" idx="3"/>
          </p:cNvCxnSpPr>
          <p:nvPr/>
        </p:nvCxnSpPr>
        <p:spPr>
          <a:xfrm>
            <a:off x="3774193" y="4119101"/>
            <a:ext cx="621840" cy="2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Flowchart: Decision 83"/>
          <p:cNvSpPr/>
          <p:nvPr/>
        </p:nvSpPr>
        <p:spPr>
          <a:xfrm>
            <a:off x="4086420" y="4732246"/>
            <a:ext cx="1089057" cy="8378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cs typeface="Arial" panose="020B0604020202020204" pitchFamily="34" charset="0"/>
            </a:endParaRPr>
          </a:p>
        </p:txBody>
      </p:sp>
      <p:sp>
        <p:nvSpPr>
          <p:cNvPr id="85" name="TextBox 84"/>
          <p:cNvSpPr txBox="1"/>
          <p:nvPr/>
        </p:nvSpPr>
        <p:spPr>
          <a:xfrm>
            <a:off x="4154802" y="4986161"/>
            <a:ext cx="969416" cy="369332"/>
          </a:xfrm>
          <a:prstGeom prst="rect">
            <a:avLst/>
          </a:prstGeom>
          <a:noFill/>
        </p:spPr>
        <p:txBody>
          <a:bodyPr wrap="square" rtlCol="0">
            <a:spAutoFit/>
          </a:bodyPr>
          <a:lstStyle/>
          <a:p>
            <a:pPr algn="ctr"/>
            <a:r>
              <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Task is IAW AR 614-200?</a:t>
            </a:r>
          </a:p>
        </p:txBody>
      </p:sp>
      <p:cxnSp>
        <p:nvCxnSpPr>
          <p:cNvPr id="90" name="Straight Arrow Connector 89"/>
          <p:cNvCxnSpPr>
            <a:stCxn id="84" idx="0"/>
          </p:cNvCxnSpPr>
          <p:nvPr/>
        </p:nvCxnSpPr>
        <p:spPr>
          <a:xfrm flipH="1" flipV="1">
            <a:off x="4626760" y="4294588"/>
            <a:ext cx="4189" cy="437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p:cNvCxnSpPr>
            <a:stCxn id="80" idx="2"/>
            <a:endCxn id="84" idx="1"/>
          </p:cNvCxnSpPr>
          <p:nvPr/>
        </p:nvCxnSpPr>
        <p:spPr>
          <a:xfrm rot="16200000" flipH="1">
            <a:off x="3351469" y="4416233"/>
            <a:ext cx="613146" cy="85675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84" idx="3"/>
            <a:endCxn id="54" idx="3"/>
          </p:cNvCxnSpPr>
          <p:nvPr/>
        </p:nvCxnSpPr>
        <p:spPr>
          <a:xfrm flipV="1">
            <a:off x="5175477" y="3099092"/>
            <a:ext cx="8562" cy="2052092"/>
          </a:xfrm>
          <a:prstGeom prst="bentConnector3">
            <a:avLst>
              <a:gd name="adj1" fmla="val 2769937"/>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TextBox 16"/>
          <p:cNvSpPr txBox="1">
            <a:spLocks noChangeArrowheads="1"/>
          </p:cNvSpPr>
          <p:nvPr/>
        </p:nvSpPr>
        <p:spPr bwMode="auto">
          <a:xfrm>
            <a:off x="2875653" y="4450305"/>
            <a:ext cx="4106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Yes</a:t>
            </a:r>
          </a:p>
        </p:txBody>
      </p:sp>
      <p:sp>
        <p:nvSpPr>
          <p:cNvPr id="102" name="TextBox 101"/>
          <p:cNvSpPr txBox="1"/>
          <p:nvPr/>
        </p:nvSpPr>
        <p:spPr>
          <a:xfrm>
            <a:off x="3699797" y="3895884"/>
            <a:ext cx="356188"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No</a:t>
            </a:r>
          </a:p>
        </p:txBody>
      </p:sp>
      <p:sp>
        <p:nvSpPr>
          <p:cNvPr id="108" name="TextBox 16"/>
          <p:cNvSpPr txBox="1">
            <a:spLocks noChangeArrowheads="1"/>
          </p:cNvSpPr>
          <p:nvPr/>
        </p:nvSpPr>
        <p:spPr bwMode="auto">
          <a:xfrm>
            <a:off x="5055176" y="4919361"/>
            <a:ext cx="4106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000" b="1" dirty="0"/>
              <a:t>Yes</a:t>
            </a:r>
          </a:p>
        </p:txBody>
      </p:sp>
      <p:sp>
        <p:nvSpPr>
          <p:cNvPr id="110" name="TextBox 109"/>
          <p:cNvSpPr txBox="1"/>
          <p:nvPr/>
        </p:nvSpPr>
        <p:spPr>
          <a:xfrm>
            <a:off x="4340917" y="4545059"/>
            <a:ext cx="356188"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No</a:t>
            </a:r>
          </a:p>
        </p:txBody>
      </p:sp>
      <p:sp>
        <p:nvSpPr>
          <p:cNvPr id="96" name="TextBox 95"/>
          <p:cNvSpPr txBox="1"/>
          <p:nvPr/>
        </p:nvSpPr>
        <p:spPr>
          <a:xfrm>
            <a:off x="462606" y="2408101"/>
            <a:ext cx="325730" cy="246221"/>
          </a:xfrm>
          <a:prstGeom prst="rect">
            <a:avLst/>
          </a:prstGeom>
          <a:noFill/>
        </p:spPr>
        <p:txBody>
          <a:bodyPr wrap="none" rtlCol="0">
            <a:spAutoFit/>
          </a:bodyPr>
          <a:lstStyle/>
          <a:p>
            <a:r>
              <a:rPr lang="en-US" sz="1000" b="1" dirty="0"/>
              <a:t>All</a:t>
            </a: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283439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390525"/>
            <a:ext cx="6915150" cy="720725"/>
          </a:xfrm>
        </p:spPr>
        <p:txBody>
          <a:bodyPr>
            <a:normAutofit fontScale="90000"/>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Situation 6: Command Climate/Failure to Act</a:t>
            </a:r>
          </a:p>
        </p:txBody>
      </p:sp>
      <p:sp>
        <p:nvSpPr>
          <p:cNvPr id="10243" name="Content Placeholder 2"/>
          <p:cNvSpPr>
            <a:spLocks noGrp="1"/>
          </p:cNvSpPr>
          <p:nvPr>
            <p:ph idx="1"/>
          </p:nvPr>
        </p:nvSpPr>
        <p:spPr bwMode="auto">
          <a:xfrm>
            <a:off x="609600" y="1179513"/>
            <a:ext cx="8210550" cy="4883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marL="0" indent="0">
              <a:lnSpc>
                <a:spcPct val="115000"/>
              </a:lnSpc>
              <a:buFontTx/>
              <a:buNone/>
            </a:pPr>
            <a:r>
              <a:rPr lang="en-US" altLang="en-US" sz="1300" b="1" dirty="0">
                <a:latin typeface="Arial" panose="020B0604020202020204" pitchFamily="34" charset="0"/>
                <a:cs typeface="Arial" panose="020B0604020202020204" pitchFamily="34" charset="0"/>
              </a:rPr>
              <a:t>An SO is meeting with his CSM and a subordinate brigade commander to review the results of a command climate survey the subordinate brigade commander recently conducted on their organization.  </a:t>
            </a:r>
          </a:p>
          <a:p>
            <a:pPr marL="0" indent="0">
              <a:lnSpc>
                <a:spcPct val="115000"/>
              </a:lnSpc>
              <a:buFontTx/>
              <a:buNone/>
            </a:pPr>
            <a:endParaRPr lang="en-US" altLang="en-US" sz="1300" b="1" dirty="0">
              <a:latin typeface="Arial" panose="020B0604020202020204" pitchFamily="34" charset="0"/>
              <a:cs typeface="Arial" panose="020B0604020202020204" pitchFamily="34" charset="0"/>
            </a:endParaRPr>
          </a:p>
          <a:p>
            <a:pPr marL="0" indent="0">
              <a:lnSpc>
                <a:spcPct val="115000"/>
              </a:lnSpc>
              <a:buNone/>
            </a:pPr>
            <a:r>
              <a:rPr lang="en-US" altLang="en-US" sz="1300" b="1" dirty="0">
                <a:latin typeface="Arial"/>
                <a:cs typeface="Arial"/>
              </a:rPr>
              <a:t>“Sir, I never liked these surveys much, which is why this is the first one I’ve conducted after 20 months in command, but I have to say that, with the exception of a few bad apples, this was a very positive result.” </a:t>
            </a:r>
            <a:endParaRPr lang="en-US" altLang="en-US" sz="1300" b="1" dirty="0">
              <a:latin typeface="Arial" panose="020B0604020202020204" pitchFamily="34" charset="0"/>
              <a:cs typeface="Arial" panose="020B0604020202020204" pitchFamily="34" charset="0"/>
            </a:endParaRPr>
          </a:p>
          <a:p>
            <a:pPr marL="0" indent="0">
              <a:lnSpc>
                <a:spcPct val="115000"/>
              </a:lnSpc>
              <a:buFontTx/>
              <a:buNone/>
            </a:pPr>
            <a:endParaRPr lang="en-US" altLang="en-US" sz="1300" b="1" dirty="0">
              <a:latin typeface="Arial" panose="020B0604020202020204" pitchFamily="34" charset="0"/>
              <a:cs typeface="Arial" panose="020B0604020202020204" pitchFamily="34" charset="0"/>
            </a:endParaRPr>
          </a:p>
          <a:p>
            <a:pPr marL="0" indent="0">
              <a:lnSpc>
                <a:spcPct val="115000"/>
              </a:lnSpc>
              <a:buFontTx/>
              <a:buNone/>
            </a:pPr>
            <a:r>
              <a:rPr lang="en-US" altLang="en-US" sz="1300" b="1" dirty="0">
                <a:latin typeface="Arial" panose="020B0604020202020204" pitchFamily="34" charset="0"/>
                <a:cs typeface="Arial" panose="020B0604020202020204" pitchFamily="34" charset="0"/>
              </a:rPr>
              <a:t>After summarizing the encouraging high points of the survey results, the subordinate commander moved on to ‘the bad news’:  </a:t>
            </a:r>
          </a:p>
          <a:p>
            <a:pPr marL="0" indent="0">
              <a:lnSpc>
                <a:spcPct val="115000"/>
              </a:lnSpc>
              <a:buFontTx/>
              <a:buNone/>
            </a:pPr>
            <a:endParaRPr lang="en-US" altLang="en-US" sz="1300" b="1" dirty="0">
              <a:latin typeface="Arial" panose="020B0604020202020204" pitchFamily="34" charset="0"/>
              <a:cs typeface="Arial" panose="020B0604020202020204" pitchFamily="34" charset="0"/>
            </a:endParaRPr>
          </a:p>
          <a:p>
            <a:pPr marL="0" indent="0">
              <a:lnSpc>
                <a:spcPct val="115000"/>
              </a:lnSpc>
              <a:buNone/>
            </a:pPr>
            <a:r>
              <a:rPr lang="en-US" altLang="en-US" sz="1300" b="1" dirty="0">
                <a:latin typeface="Arial"/>
                <a:cs typeface="Arial"/>
              </a:rPr>
              <a:t>“Sir, unfortunately with the good comes the bad. There were several comments that appeared on the survey that just make the organization look bad. Many of them seem to center around that incident last September where a certain NCO got their feelings hurt at the Organizational Ball. One anonymous comment, probably by SSG Thomas or one of her disciples, says that, ‘Several female Soldiers and NCOs were singled out, harassed and called, insulting/sexist names by several male NCOs and officers at the Organizational Ball.’ Sir, I was there, and this didn’t happen, and I told SSG Thomas that when she asked to see me last month under the open-door policy where she said basically the same thing. She even had it all written out and tried to leave a copy with me. Sure there was some horseplay and good-natured ribbing, but nothing threatening, nothing I haven’t already heard in the halls of the headquarters a time or two. I wish SSG Thomas would just let this drop and move on…it's starting to make me think she needs to be moved to less visible job where her newly minted bad attitude won’t impact the organization as much.”  </a:t>
            </a:r>
            <a:endParaRPr lang="en-US" altLang="en-US" sz="1300" b="1" dirty="0">
              <a:latin typeface="Arial" panose="020B0604020202020204" pitchFamily="34" charset="0"/>
              <a:cs typeface="Arial" panose="020B0604020202020204" pitchFamily="34" charset="0"/>
            </a:endParaRPr>
          </a:p>
          <a:p>
            <a:pPr marL="0" indent="0">
              <a:lnSpc>
                <a:spcPct val="115000"/>
              </a:lnSpc>
              <a:buFontTx/>
              <a:buNone/>
            </a:pPr>
            <a:endParaRPr lang="en-US" altLang="en-US" sz="1300" b="1" dirty="0">
              <a:latin typeface="Arial" panose="020B0604020202020204" pitchFamily="34" charset="0"/>
              <a:cs typeface="Arial" panose="020B0604020202020204" pitchFamily="34" charset="0"/>
            </a:endParaRPr>
          </a:p>
          <a:p>
            <a:pPr marL="0" indent="0">
              <a:lnSpc>
                <a:spcPct val="115000"/>
              </a:lnSpc>
              <a:buFontTx/>
              <a:buNone/>
            </a:pPr>
            <a:r>
              <a:rPr lang="en-US" altLang="en-US" sz="1300" b="1" u="sng" dirty="0">
                <a:latin typeface="Arial" panose="020B0604020202020204" pitchFamily="34" charset="0"/>
                <a:cs typeface="Arial" panose="020B0604020202020204" pitchFamily="34" charset="0"/>
              </a:rPr>
              <a:t>Please Discuss</a:t>
            </a:r>
            <a:r>
              <a:rPr lang="en-US" altLang="en-US" sz="1300" b="1" dirty="0">
                <a:latin typeface="Arial" panose="020B0604020202020204" pitchFamily="34" charset="0"/>
                <a:cs typeface="Arial" panose="020B0604020202020204" pitchFamily="34" charset="0"/>
              </a:rPr>
              <a:t>: If you were the CSM in this room, would this conversation bother you?  If, after the subordinate commander left, the SO asked you, “Sergeant Major, what do you make of all that?” What would you say to the SO? If you were the SO would you have taken any immediate actions after the conclusion of the brigade commander’s briefing?</a:t>
            </a: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632195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763" y="377825"/>
            <a:ext cx="7831138" cy="1143000"/>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Command Climate/Failure to Act</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a:t>
            </a:r>
          </a:p>
        </p:txBody>
      </p:sp>
      <p:sp>
        <p:nvSpPr>
          <p:cNvPr id="13315" name="Content Placeholder 2"/>
          <p:cNvSpPr>
            <a:spLocks noGrp="1"/>
          </p:cNvSpPr>
          <p:nvPr>
            <p:ph idx="1"/>
          </p:nvPr>
        </p:nvSpPr>
        <p:spPr bwMode="auto">
          <a:xfrm>
            <a:off x="512762" y="1379642"/>
            <a:ext cx="8394700" cy="49103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buFontTx/>
              <a:buAutoNum type="arabicPeriod"/>
            </a:pPr>
            <a:r>
              <a:rPr lang="en-US" altLang="en-US" sz="1200" b="1" dirty="0">
                <a:latin typeface="Arial" panose="020B0604020202020204" pitchFamily="34" charset="0"/>
                <a:cs typeface="Arial" panose="020B0604020202020204" pitchFamily="34" charset="0"/>
              </a:rPr>
              <a:t>Does the commander decide whether a command climate assessment is warranted and when it should be scheduled? </a:t>
            </a:r>
            <a:r>
              <a:rPr lang="en-US" altLang="en-US" sz="1200" dirty="0">
                <a:solidFill>
                  <a:srgbClr val="0000CC"/>
                </a:solidFill>
                <a:latin typeface="Arial" panose="020B0604020202020204" pitchFamily="34" charset="0"/>
                <a:cs typeface="Arial" panose="020B0604020202020204" pitchFamily="34" charset="0"/>
              </a:rPr>
              <a:t> </a:t>
            </a:r>
            <a:r>
              <a:rPr lang="en-US" altLang="en-US" sz="1200" b="1" dirty="0">
                <a:solidFill>
                  <a:srgbClr val="FF0000"/>
                </a:solidFill>
                <a:latin typeface="Arial" panose="020B0604020202020204" pitchFamily="34" charset="0"/>
                <a:cs typeface="Arial" panose="020B0604020202020204" pitchFamily="34" charset="0"/>
              </a:rPr>
              <a:t>No. </a:t>
            </a:r>
            <a:r>
              <a:rPr lang="en-US" altLang="en-US" sz="1200" dirty="0">
                <a:solidFill>
                  <a:srgbClr val="0000CC"/>
                </a:solidFill>
                <a:latin typeface="Arial" panose="020B0604020202020204" pitchFamily="34" charset="0"/>
                <a:cs typeface="Arial" panose="020B0604020202020204" pitchFamily="34" charset="0"/>
              </a:rPr>
              <a:t>AR 600-20 (Army Command Policy), Appendix E (Command Climate Assessment) specifies commanders will conduct a Command Climate Assessment within 60 days of assuming command and annually thereafter. </a:t>
            </a:r>
          </a:p>
          <a:p>
            <a:pPr>
              <a:buFontTx/>
              <a:buAutoNum type="arabicPeriod"/>
            </a:pPr>
            <a:r>
              <a:rPr lang="en-US" altLang="en-US" sz="1200" b="1" dirty="0">
                <a:latin typeface="Arial" panose="020B0604020202020204" pitchFamily="34" charset="0"/>
                <a:cs typeface="Arial" panose="020B0604020202020204" pitchFamily="34" charset="0"/>
              </a:rPr>
              <a:t>Should the SO accept that the events at the Organizational Ball described by the anonymous survey comment and SSG Thomas were just “good-natured ribbing and some horseplay” and therefore excusable?</a:t>
            </a:r>
            <a:r>
              <a:rPr lang="en-US" altLang="en-US" sz="1200" b="1" dirty="0">
                <a:solidFill>
                  <a:srgbClr val="FF0000"/>
                </a:solidFill>
                <a:latin typeface="Arial" panose="020B0604020202020204" pitchFamily="34" charset="0"/>
                <a:cs typeface="Arial" panose="020B0604020202020204" pitchFamily="34" charset="0"/>
              </a:rPr>
              <a:t> </a:t>
            </a:r>
            <a:r>
              <a:rPr lang="en-US" sz="1200" dirty="0">
                <a:solidFill>
                  <a:srgbClr val="0000CC"/>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No. IAW AR 600-20, “Hazing, bullying, online misconduct, and other acts of misconduct, undermine trust, violate our [Army] ethic, and negatively impact command climate and readiness.” When SSG Thomas complained of harassment at the open-door meeting, the brigade commander had an obligation to act on this information. IAW AR 600-20, “when commanders are apprised of complaints or accusations against military personnel, they are expected to inquire into the matter and attempt a resolution. When a written complaint or accusation is received against military personnel, COs of units will take action […]”</a:t>
            </a:r>
            <a:r>
              <a:rPr lang="en-US" sz="1200" dirty="0">
                <a:solidFill>
                  <a:srgbClr val="0000CC"/>
                </a:solidFill>
                <a:latin typeface="Arial" panose="020B0604020202020204" pitchFamily="34" charset="0"/>
                <a:cs typeface="Arial" panose="020B0604020202020204" pitchFamily="34" charset="0"/>
              </a:rPr>
              <a:t> </a:t>
            </a:r>
            <a:r>
              <a:rPr lang="en-US" sz="1200" dirty="0">
                <a:solidFill>
                  <a:srgbClr val="0000CC"/>
                </a:solidFill>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In addition to taking action, once the brigade commander learned of the alleged misconduct, he/she is always required to demonstrate exemplary conduct. IAW 10 USC 7233 and AR 600-20, par. 1-6d, “All commanding officers and others in authority in the Army are required:</a:t>
            </a:r>
          </a:p>
          <a:p>
            <a:pPr lvl="1">
              <a:buFont typeface="Arial" panose="020B0604020202020204" pitchFamily="34" charset="0"/>
              <a:buChar char="•"/>
            </a:pPr>
            <a:r>
              <a:rPr lang="en-US" sz="1000" dirty="0">
                <a:solidFill>
                  <a:srgbClr val="0000CC"/>
                </a:solidFill>
                <a:latin typeface="Arial" panose="020B0604020202020204" pitchFamily="34" charset="0"/>
                <a:cs typeface="Arial" panose="020B0604020202020204" pitchFamily="34" charset="0"/>
              </a:rPr>
              <a:t>To show in themselves a good example of virtue, honor, patriotism, and subordination;</a:t>
            </a:r>
          </a:p>
          <a:p>
            <a:pPr lvl="1">
              <a:buFont typeface="Arial" panose="020B0604020202020204" pitchFamily="34" charset="0"/>
              <a:buChar char="•"/>
            </a:pPr>
            <a:r>
              <a:rPr lang="en-US" sz="1000" dirty="0">
                <a:solidFill>
                  <a:srgbClr val="0000CC"/>
                </a:solidFill>
                <a:latin typeface="Arial" panose="020B0604020202020204" pitchFamily="34" charset="0"/>
                <a:cs typeface="Arial" panose="020B0604020202020204" pitchFamily="34" charset="0"/>
              </a:rPr>
              <a:t>To be vigilant in inspecting the conduct of all persons who are placed under their command;</a:t>
            </a:r>
          </a:p>
          <a:p>
            <a:pPr lvl="1">
              <a:buFont typeface="Arial" panose="020B0604020202020204" pitchFamily="34" charset="0"/>
              <a:buChar char="•"/>
            </a:pPr>
            <a:r>
              <a:rPr lang="en-US" sz="1000" dirty="0">
                <a:solidFill>
                  <a:srgbClr val="0000CC"/>
                </a:solidFill>
                <a:latin typeface="Arial" panose="020B0604020202020204" pitchFamily="34" charset="0"/>
                <a:cs typeface="Arial" panose="020B0604020202020204" pitchFamily="34" charset="0"/>
              </a:rPr>
              <a:t>To guard against and suppress all dissolute and immoral practices, and to correct, according to the laws and regulations of the Army, all persons who are guilty of them; and</a:t>
            </a:r>
          </a:p>
          <a:p>
            <a:pPr lvl="1">
              <a:buFont typeface="Arial" panose="020B0604020202020204" pitchFamily="34" charset="0"/>
              <a:buChar char="•"/>
            </a:pPr>
            <a:r>
              <a:rPr lang="en-US" sz="1000" dirty="0">
                <a:solidFill>
                  <a:srgbClr val="0000CC"/>
                </a:solidFill>
                <a:latin typeface="Arial" panose="020B0604020202020204" pitchFamily="34" charset="0"/>
                <a:cs typeface="Arial" panose="020B0604020202020204" pitchFamily="34" charset="0"/>
              </a:rPr>
              <a:t>To take all necessary and proper measures, under the laws, regulations, and customs of the Army, to promote and safeguard the morale, the physical well-being, and the general welfare of the officers and enlisted persons under their command or charge.” </a:t>
            </a:r>
          </a:p>
          <a:p>
            <a:pPr marL="0" indent="0">
              <a:buNone/>
            </a:pPr>
            <a:r>
              <a:rPr lang="en-US" altLang="en-US" sz="1200" dirty="0">
                <a:solidFill>
                  <a:srgbClr val="0000CC"/>
                </a:solidFill>
                <a:latin typeface="Arial" panose="020B0604020202020204" pitchFamily="34" charset="0"/>
                <a:cs typeface="Arial" panose="020B0604020202020204" pitchFamily="34" charset="0"/>
              </a:rPr>
              <a:t>Additionally, SOs should be mindful where civilian employees are concerned. AR 690-12, Equal Employment Opportunity, Appendix D, requires management officials who receive a complaint for an employee to initiate an investigation of the allegation regardless of whether the harassment rises to the level of being severe or pervasive. Supervisors and managers will promptly address allegations of harassment with the employees directly involved in the incident along with any witnesses who might have first-hand information.</a:t>
            </a:r>
          </a:p>
          <a:p>
            <a:pPr>
              <a:buFontTx/>
              <a:buAutoNum type="arabicPeriod" startAt="2"/>
            </a:pPr>
            <a:endParaRPr lang="en-US" altLang="en-US" sz="1200" dirty="0">
              <a:solidFill>
                <a:srgbClr val="0000CC"/>
              </a:solidFill>
              <a:latin typeface="Arial" panose="020B0604020202020204" pitchFamily="34" charset="0"/>
              <a:cs typeface="Arial" panose="020B0604020202020204" pitchFamily="34" charset="0"/>
            </a:endParaRPr>
          </a:p>
          <a:p>
            <a:pPr>
              <a:buFontTx/>
              <a:buAutoNum type="arabicPeriod" startAt="2"/>
            </a:pPr>
            <a:endParaRPr lang="en-US" altLang="en-US" sz="900" b="1" dirty="0">
              <a:solidFill>
                <a:srgbClr val="0000CC"/>
              </a:solidFill>
              <a:latin typeface="Arial" panose="020B0604020202020204" pitchFamily="34" charset="0"/>
              <a:cs typeface="Arial" panose="020B0604020202020204" pitchFamily="34" charset="0"/>
            </a:endParaRPr>
          </a:p>
          <a:p>
            <a:pPr>
              <a:buFontTx/>
              <a:buAutoNum type="arabicPeriod" startAt="2"/>
            </a:pPr>
            <a:endParaRPr lang="en-US" altLang="en-US" sz="900" dirty="0">
              <a:solidFill>
                <a:srgbClr val="0000CC"/>
              </a:solidFill>
              <a:latin typeface="Arial" panose="020B0604020202020204" pitchFamily="34" charset="0"/>
              <a:cs typeface="Arial" panose="020B0604020202020204" pitchFamily="34" charset="0"/>
            </a:endParaRPr>
          </a:p>
          <a:p>
            <a:pPr>
              <a:buFontTx/>
              <a:buAutoNum type="arabicPeriod" startAt="2"/>
            </a:pPr>
            <a:endParaRPr lang="en-US" altLang="en-US" sz="900" dirty="0">
              <a:solidFill>
                <a:srgbClr val="FF0000"/>
              </a:solidFill>
              <a:latin typeface="Arial" panose="020B0604020202020204" pitchFamily="34" charset="0"/>
              <a:cs typeface="Arial" panose="020B0604020202020204" pitchFamily="34" charset="0"/>
            </a:endParaRPr>
          </a:p>
          <a:p>
            <a:pPr>
              <a:buFontTx/>
              <a:buAutoNum type="arabicPeriod" startAt="2"/>
            </a:pPr>
            <a:endParaRPr lang="en-US" altLang="en-US" sz="900" b="1" dirty="0">
              <a:solidFill>
                <a:srgbClr val="FF0000"/>
              </a:solidFill>
              <a:latin typeface="Arial" panose="020B0604020202020204" pitchFamily="34" charset="0"/>
              <a:cs typeface="Arial" panose="020B0604020202020204" pitchFamily="34" charset="0"/>
            </a:endParaRPr>
          </a:p>
          <a:p>
            <a:pPr lvl="1">
              <a:buFontTx/>
              <a:buNone/>
            </a:pPr>
            <a:endParaRPr lang="en-US" altLang="en-US" sz="9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801541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25" y="377825"/>
            <a:ext cx="7267575" cy="1143000"/>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Command Climate/Failure to Act</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a:t>
            </a:r>
          </a:p>
        </p:txBody>
      </p:sp>
      <p:sp>
        <p:nvSpPr>
          <p:cNvPr id="13315" name="Content Placeholder 2"/>
          <p:cNvSpPr>
            <a:spLocks noGrp="1"/>
          </p:cNvSpPr>
          <p:nvPr>
            <p:ph idx="1"/>
          </p:nvPr>
        </p:nvSpPr>
        <p:spPr bwMode="auto">
          <a:xfrm>
            <a:off x="456392" y="1358571"/>
            <a:ext cx="839470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buNone/>
            </a:pPr>
            <a:endParaRPr lang="en-US" altLang="en-US" sz="1200" b="1" dirty="0">
              <a:solidFill>
                <a:srgbClr val="0000CC"/>
              </a:solidFill>
              <a:latin typeface="Arial" panose="020B0604020202020204" pitchFamily="34" charset="0"/>
              <a:cs typeface="Arial" panose="020B0604020202020204" pitchFamily="34" charset="0"/>
            </a:endParaRPr>
          </a:p>
          <a:p>
            <a:pPr>
              <a:buFont typeface="+mj-lt"/>
              <a:buAutoNum type="arabicPeriod" startAt="3"/>
            </a:pPr>
            <a:r>
              <a:rPr lang="en-US" altLang="en-US" sz="1200" b="1" dirty="0">
                <a:latin typeface="Arial" panose="020B0604020202020204" pitchFamily="34" charset="0"/>
                <a:cs typeface="Arial" panose="020B0604020202020204" pitchFamily="34" charset="0"/>
              </a:rPr>
              <a:t>In addition to paragraph 2 (in the preceding slide), the brigade commander is required to demonstrate exemplary conduct.   </a:t>
            </a:r>
            <a:r>
              <a:rPr lang="en-US" altLang="en-US" sz="1200" dirty="0">
                <a:solidFill>
                  <a:srgbClr val="0000CC"/>
                </a:solidFill>
                <a:latin typeface="Arial" panose="020B0604020202020204" pitchFamily="34" charset="0"/>
                <a:cs typeface="Arial" panose="020B0604020202020204" pitchFamily="34" charset="0"/>
              </a:rPr>
              <a:t>IAW 10 USC 7233 and AR 600-20, par. 1-6.d, “All commanding officers and others in authority in the Army are required—</a:t>
            </a:r>
          </a:p>
          <a:p>
            <a:pPr lvl="1">
              <a:buFont typeface="+mj-lt"/>
              <a:buAutoNum type="alphaLcParenR"/>
            </a:pPr>
            <a:r>
              <a:rPr lang="en-US" altLang="en-US" sz="1200" dirty="0">
                <a:solidFill>
                  <a:srgbClr val="0000CC"/>
                </a:solidFill>
                <a:latin typeface="Arial" panose="020B0604020202020204" pitchFamily="34" charset="0"/>
                <a:cs typeface="Arial" panose="020B0604020202020204" pitchFamily="34" charset="0"/>
              </a:rPr>
              <a:t>To show in themselves a good example of virtue, honor, patriotism, and subordination.</a:t>
            </a:r>
          </a:p>
          <a:p>
            <a:pPr lvl="1">
              <a:buFont typeface="+mj-lt"/>
              <a:buAutoNum type="alphaLcParenR"/>
            </a:pPr>
            <a:r>
              <a:rPr lang="en-US" altLang="en-US" sz="1200" dirty="0">
                <a:solidFill>
                  <a:srgbClr val="0000CC"/>
                </a:solidFill>
                <a:latin typeface="Arial" panose="020B0604020202020204" pitchFamily="34" charset="0"/>
                <a:cs typeface="Arial" panose="020B0604020202020204" pitchFamily="34" charset="0"/>
              </a:rPr>
              <a:t>To be vigilant in inspecting the conduct of all persons who are placed under their command.</a:t>
            </a:r>
          </a:p>
          <a:p>
            <a:pPr lvl="1">
              <a:buFont typeface="+mj-lt"/>
              <a:buAutoNum type="alphaLcParenR"/>
            </a:pPr>
            <a:r>
              <a:rPr lang="en-US" altLang="en-US" sz="1200" dirty="0">
                <a:solidFill>
                  <a:srgbClr val="0000CC"/>
                </a:solidFill>
                <a:latin typeface="Arial" panose="020B0604020202020204" pitchFamily="34" charset="0"/>
                <a:cs typeface="Arial" panose="020B0604020202020204" pitchFamily="34" charset="0"/>
              </a:rPr>
              <a:t>To guard against and suppress all dissolute and immoral practices, and to correct, according to the laws and regulations of the Army, all persons who are guilty of them.</a:t>
            </a:r>
          </a:p>
          <a:p>
            <a:pPr lvl="1">
              <a:buFont typeface="+mj-lt"/>
              <a:buAutoNum type="alphaLcParenR"/>
            </a:pPr>
            <a:r>
              <a:rPr lang="en-US" altLang="en-US" sz="1200" dirty="0">
                <a:solidFill>
                  <a:srgbClr val="0000CC"/>
                </a:solidFill>
                <a:latin typeface="Arial" panose="020B0604020202020204" pitchFamily="34" charset="0"/>
                <a:cs typeface="Arial" panose="020B0604020202020204" pitchFamily="34" charset="0"/>
              </a:rPr>
              <a:t>To take all necessary and proper measures, under the laws, regulations, and customs of the Army, to promote and safeguard the morale, the physical well-being, and the general welfare of the officers and enlisted persons under their command or charge.</a:t>
            </a:r>
          </a:p>
          <a:p>
            <a:pPr>
              <a:buFontTx/>
              <a:buAutoNum type="arabicPeriod" startAt="3"/>
            </a:pPr>
            <a:r>
              <a:rPr lang="en-US" altLang="en-US" sz="1200" b="1" dirty="0">
                <a:latin typeface="Arial" panose="020B0604020202020204" pitchFamily="34" charset="0"/>
                <a:cs typeface="Arial" panose="020B0604020202020204" pitchFamily="34" charset="0"/>
              </a:rPr>
              <a:t>Does it matter that this was a social setting and not in the workplace? </a:t>
            </a:r>
            <a:r>
              <a:rPr lang="en-US" altLang="en-US" sz="1200" b="1" dirty="0">
                <a:solidFill>
                  <a:srgbClr val="FF0000"/>
                </a:solidFill>
                <a:latin typeface="Arial" panose="020B0604020202020204" pitchFamily="34" charset="0"/>
                <a:cs typeface="Arial" panose="020B0604020202020204" pitchFamily="34" charset="0"/>
              </a:rPr>
              <a:t>No. </a:t>
            </a:r>
            <a:r>
              <a:rPr lang="en-US" altLang="en-US" sz="1200" dirty="0">
                <a:solidFill>
                  <a:srgbClr val="0000CC"/>
                </a:solidFill>
                <a:latin typeface="Arial" panose="020B0604020202020204" pitchFamily="34" charset="0"/>
                <a:cs typeface="Arial" panose="020B0604020202020204" pitchFamily="34" charset="0"/>
              </a:rPr>
              <a:t>IAW AR 600-20, “Harassment is prohibited in all circumstances and environments, including off-duty and unofficial unit functions and settings.”</a:t>
            </a:r>
          </a:p>
          <a:p>
            <a:pPr>
              <a:buFontTx/>
              <a:buAutoNum type="arabicPeriod" startAt="3"/>
            </a:pPr>
            <a:endParaRPr lang="en-US" altLang="en-US" sz="1200" dirty="0">
              <a:solidFill>
                <a:srgbClr val="0000CC"/>
              </a:solidFill>
              <a:latin typeface="Arial" panose="020B0604020202020204" pitchFamily="34" charset="0"/>
              <a:cs typeface="Arial" panose="020B0604020202020204" pitchFamily="34" charset="0"/>
            </a:endParaRPr>
          </a:p>
          <a:p>
            <a:pPr>
              <a:buFontTx/>
              <a:buAutoNum type="arabicPeriod" startAt="3"/>
            </a:pPr>
            <a:r>
              <a:rPr lang="en-US" altLang="en-US" sz="1200" b="1" dirty="0">
                <a:latin typeface="Arial" panose="020B0604020202020204" pitchFamily="34" charset="0"/>
                <a:cs typeface="Arial" panose="020B0604020202020204" pitchFamily="34" charset="0"/>
              </a:rPr>
              <a:t>Would there be any issues if the brigade commander were to act on his plan and, “moved [SSG Thomas] to less-visible job”?  </a:t>
            </a:r>
            <a:r>
              <a:rPr lang="en-US" altLang="en-US" sz="1200" b="1" dirty="0">
                <a:solidFill>
                  <a:schemeClr val="accent3">
                    <a:lumMod val="50000"/>
                  </a:schemeClr>
                </a:solidFill>
                <a:latin typeface="Arial" panose="020B0604020202020204" pitchFamily="34" charset="0"/>
                <a:cs typeface="Arial" panose="020B0604020202020204" pitchFamily="34" charset="0"/>
              </a:rPr>
              <a:t>Yes</a:t>
            </a:r>
            <a:r>
              <a:rPr lang="en-US" altLang="en-US" sz="1200" b="1" dirty="0">
                <a:solidFill>
                  <a:srgbClr val="0000CC"/>
                </a:solidFill>
                <a:latin typeface="Arial" panose="020B0604020202020204" pitchFamily="34" charset="0"/>
                <a:cs typeface="Arial" panose="020B0604020202020204" pitchFamily="34" charset="0"/>
              </a:rPr>
              <a:t>. </a:t>
            </a:r>
            <a:r>
              <a:rPr lang="en-US" altLang="en-US" sz="1200" dirty="0">
                <a:solidFill>
                  <a:srgbClr val="0000CC"/>
                </a:solidFill>
                <a:latin typeface="Arial" panose="020B0604020202020204" pitchFamily="34" charset="0"/>
                <a:cs typeface="Arial" panose="020B0604020202020204" pitchFamily="34" charset="0"/>
              </a:rPr>
              <a:t>If the brigade commander acted on this plan, SSG Thomas could make a complaint against the brigade commander for Whistleblower Reprisal (AR 600–20, par. 5-12; see also vignette #1 of this packet) and or Retaliation (AR 600–20, par. 5-13)— and it would be very likely an investigation would occur. </a:t>
            </a:r>
            <a:endParaRPr lang="en-US" altLang="en-US" sz="900" dirty="0">
              <a:solidFill>
                <a:srgbClr val="0000CC"/>
              </a:solidFill>
              <a:latin typeface="Arial" panose="020B0604020202020204" pitchFamily="34" charset="0"/>
              <a:cs typeface="Arial" panose="020B0604020202020204" pitchFamily="34" charset="0"/>
            </a:endParaRPr>
          </a:p>
          <a:p>
            <a:pPr>
              <a:buFontTx/>
              <a:buAutoNum type="arabicPeriod" startAt="4"/>
            </a:pPr>
            <a:endParaRPr lang="en-US" altLang="en-US" sz="900" dirty="0">
              <a:solidFill>
                <a:srgbClr val="FF0000"/>
              </a:solidFill>
              <a:latin typeface="Arial" panose="020B0604020202020204" pitchFamily="34" charset="0"/>
              <a:cs typeface="Arial" panose="020B0604020202020204" pitchFamily="34" charset="0"/>
            </a:endParaRPr>
          </a:p>
          <a:p>
            <a:pPr>
              <a:buFontTx/>
              <a:buAutoNum type="arabicPeriod" startAt="4"/>
            </a:pPr>
            <a:endParaRPr lang="en-US" altLang="en-US" sz="900" b="1" dirty="0">
              <a:solidFill>
                <a:srgbClr val="FF0000"/>
              </a:solidFill>
              <a:latin typeface="Arial" panose="020B0604020202020204" pitchFamily="34" charset="0"/>
              <a:cs typeface="Arial" panose="020B0604020202020204" pitchFamily="34" charset="0"/>
            </a:endParaRPr>
          </a:p>
          <a:p>
            <a:pPr lvl="1">
              <a:buFontTx/>
              <a:buNone/>
            </a:pPr>
            <a:endParaRPr lang="en-US" altLang="en-US" sz="9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0214763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25" y="377825"/>
            <a:ext cx="7267575" cy="1143000"/>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Command Climate/Failure to Act</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a:t>
            </a:r>
          </a:p>
        </p:txBody>
      </p:sp>
      <p:sp>
        <p:nvSpPr>
          <p:cNvPr id="13315" name="Content Placeholder 2"/>
          <p:cNvSpPr>
            <a:spLocks noGrp="1"/>
          </p:cNvSpPr>
          <p:nvPr>
            <p:ph idx="1"/>
          </p:nvPr>
        </p:nvSpPr>
        <p:spPr bwMode="auto">
          <a:xfrm>
            <a:off x="512762" y="1077409"/>
            <a:ext cx="839470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buFont typeface="+mj-lt"/>
              <a:buAutoNum type="arabicPeriod" startAt="6"/>
            </a:pPr>
            <a:endParaRPr lang="en-US" altLang="en-US" sz="1300" dirty="0">
              <a:solidFill>
                <a:srgbClr val="0000CC"/>
              </a:solidFill>
              <a:latin typeface="Arial" panose="020B0604020202020204" pitchFamily="34" charset="0"/>
              <a:cs typeface="Arial" panose="020B0604020202020204" pitchFamily="34" charset="0"/>
            </a:endParaRPr>
          </a:p>
          <a:p>
            <a:pPr>
              <a:buFont typeface="+mj-lt"/>
              <a:buAutoNum type="arabicPeriod" startAt="6"/>
            </a:pPr>
            <a:r>
              <a:rPr lang="en-US" altLang="en-US" sz="1300" b="1" dirty="0">
                <a:latin typeface="Arial" panose="020B0604020202020204" pitchFamily="34" charset="0"/>
                <a:cs typeface="Arial" panose="020B0604020202020204" pitchFamily="34" charset="0"/>
              </a:rPr>
              <a:t>Does the brigade commander have a responsibility to maintain a positive command climate?  </a:t>
            </a:r>
            <a:r>
              <a:rPr lang="en-US" altLang="en-US" sz="1300" b="1" dirty="0">
                <a:solidFill>
                  <a:srgbClr val="006600"/>
                </a:solidFill>
                <a:latin typeface="Arial" panose="020B0604020202020204" pitchFamily="34" charset="0"/>
                <a:cs typeface="Arial" panose="020B0604020202020204" pitchFamily="34" charset="0"/>
              </a:rPr>
              <a:t>Yes</a:t>
            </a:r>
            <a:r>
              <a:rPr lang="en-US" altLang="en-US" sz="1300" dirty="0">
                <a:solidFill>
                  <a:srgbClr val="006600"/>
                </a:solidFill>
                <a:latin typeface="Arial" panose="020B0604020202020204" pitchFamily="34" charset="0"/>
                <a:cs typeface="Arial" panose="020B0604020202020204" pitchFamily="34" charset="0"/>
              </a:rPr>
              <a:t>. </a:t>
            </a:r>
            <a:r>
              <a:rPr lang="en-US" altLang="en-US" sz="1300" dirty="0">
                <a:solidFill>
                  <a:srgbClr val="0000CC"/>
                </a:solidFill>
                <a:latin typeface="Arial" panose="020B0604020202020204" pitchFamily="34" charset="0"/>
                <a:cs typeface="Arial" panose="020B0604020202020204" pitchFamily="34" charset="0"/>
              </a:rPr>
              <a:t>IAW AR 600</a:t>
            </a:r>
            <a:r>
              <a:rPr lang="en-US" altLang="en-US" sz="1400" dirty="0">
                <a:solidFill>
                  <a:srgbClr val="0000CC"/>
                </a:solidFill>
                <a:latin typeface="Arial" panose="020B0604020202020204" pitchFamily="34" charset="0"/>
                <a:cs typeface="Arial" panose="020B0604020202020204" pitchFamily="34" charset="0"/>
              </a:rPr>
              <a:t>–</a:t>
            </a:r>
            <a:r>
              <a:rPr lang="en-US" altLang="en-US" sz="1300" dirty="0">
                <a:solidFill>
                  <a:srgbClr val="0000CC"/>
                </a:solidFill>
                <a:latin typeface="Arial" panose="020B0604020202020204" pitchFamily="34" charset="0"/>
                <a:cs typeface="Arial" panose="020B0604020202020204" pitchFamily="34" charset="0"/>
              </a:rPr>
              <a:t>20 par. 1-6.c, “Commanders and other leaders will treat their subordinates with dignity and respect at all times and establish a command and organizational climate that emphasizes the duty of others to act in a similar manner toward their subordinates in accomplishing the unit mission.” And later in par. 6-2.a, “Commanders and organizational leaders will foster and maintain positive command climates. A positive command climate is an environment free from personal, social, or institutional barriers that prevent Soldiers from rising to the highest level of responsibility for which they are qualified. Soldiers are evaluated on individual merit, performance, and potential.” </a:t>
            </a:r>
          </a:p>
          <a:p>
            <a:pPr>
              <a:buFont typeface="+mj-lt"/>
              <a:buAutoNum type="arabicPeriod" startAt="6"/>
            </a:pPr>
            <a:endParaRPr lang="en-US" altLang="en-US" sz="1300" dirty="0">
              <a:solidFill>
                <a:srgbClr val="0000CC"/>
              </a:solidFill>
              <a:latin typeface="Arial" panose="020B0604020202020204" pitchFamily="34" charset="0"/>
              <a:cs typeface="Arial" panose="020B0604020202020204" pitchFamily="34" charset="0"/>
            </a:endParaRPr>
          </a:p>
          <a:p>
            <a:pPr>
              <a:buFont typeface="+mj-lt"/>
              <a:buAutoNum type="arabicPeriod" startAt="6"/>
            </a:pPr>
            <a:r>
              <a:rPr lang="en-US" altLang="en-US" sz="1300" b="1" dirty="0">
                <a:latin typeface="Arial" panose="020B0604020202020204" pitchFamily="34" charset="0"/>
                <a:cs typeface="Arial" panose="020B0604020202020204" pitchFamily="34" charset="0"/>
              </a:rPr>
              <a:t>Are there indications in this vignette that this brigade commander may have command climate issues…or worse</a:t>
            </a:r>
            <a:r>
              <a:rPr lang="en-US" altLang="en-US" sz="1300" dirty="0">
                <a:latin typeface="Arial" panose="020B0604020202020204" pitchFamily="34" charset="0"/>
                <a:cs typeface="Arial" panose="020B0604020202020204" pitchFamily="34" charset="0"/>
              </a:rPr>
              <a:t>?</a:t>
            </a:r>
            <a:r>
              <a:rPr lang="en-US" altLang="en-US" sz="1300" dirty="0">
                <a:solidFill>
                  <a:srgbClr val="006600"/>
                </a:solidFill>
                <a:latin typeface="Arial" panose="020B0604020202020204" pitchFamily="34" charset="0"/>
                <a:cs typeface="Arial" panose="020B0604020202020204" pitchFamily="34" charset="0"/>
              </a:rPr>
              <a:t> </a:t>
            </a:r>
            <a:r>
              <a:rPr lang="en-US" altLang="en-US" sz="1300" b="1" dirty="0">
                <a:solidFill>
                  <a:srgbClr val="006600"/>
                </a:solidFill>
                <a:latin typeface="Arial" panose="020B0604020202020204" pitchFamily="34" charset="0"/>
                <a:cs typeface="Arial" panose="020B0604020202020204" pitchFamily="34" charset="0"/>
              </a:rPr>
              <a:t>Yes</a:t>
            </a:r>
            <a:r>
              <a:rPr lang="en-US" altLang="en-US" sz="1300" dirty="0">
                <a:solidFill>
                  <a:srgbClr val="0000CC"/>
                </a:solidFill>
                <a:latin typeface="Arial" panose="020B0604020202020204" pitchFamily="34" charset="0"/>
                <a:cs typeface="Arial" panose="020B0604020202020204" pitchFamily="34" charset="0"/>
              </a:rPr>
              <a:t>, even though the majority of the results from the command climate assessment seemed, “very positive,” there are indications of poor command climate, especially among female Soldiers</a:t>
            </a:r>
            <a:r>
              <a:rPr lang="en-US" altLang="en-US" sz="1300" b="1" dirty="0">
                <a:solidFill>
                  <a:srgbClr val="0000CC"/>
                </a:solidFill>
                <a:latin typeface="Arial" panose="020B0604020202020204" pitchFamily="34" charset="0"/>
                <a:cs typeface="Arial" panose="020B0604020202020204" pitchFamily="34" charset="0"/>
              </a:rPr>
              <a:t>.  </a:t>
            </a:r>
            <a:r>
              <a:rPr lang="en-US" altLang="en-US" sz="1300" dirty="0">
                <a:solidFill>
                  <a:srgbClr val="0000CC"/>
                </a:solidFill>
                <a:latin typeface="Arial" panose="020B0604020202020204" pitchFamily="34" charset="0"/>
                <a:cs typeface="Arial" panose="020B0604020202020204" pitchFamily="34" charset="0"/>
              </a:rPr>
              <a:t>However, beyond just command climate issues, there are also indications (“[…] nothing I haven’t already heard in the halls of the headquarters a time or two”) that this brigade commander may have allowed a hostile work environment to develop within his headquarters. IAW AR 600</a:t>
            </a:r>
            <a:r>
              <a:rPr lang="en-US" altLang="en-US" sz="1400" dirty="0">
                <a:solidFill>
                  <a:srgbClr val="0000CC"/>
                </a:solidFill>
                <a:latin typeface="Arial" panose="020B0604020202020204" pitchFamily="34" charset="0"/>
                <a:cs typeface="Arial" panose="020B0604020202020204" pitchFamily="34" charset="0"/>
              </a:rPr>
              <a:t>–</a:t>
            </a:r>
            <a:r>
              <a:rPr lang="en-US" altLang="en-US" sz="1300" dirty="0">
                <a:solidFill>
                  <a:srgbClr val="0000CC"/>
                </a:solidFill>
                <a:latin typeface="Arial" panose="020B0604020202020204" pitchFamily="34" charset="0"/>
                <a:cs typeface="Arial" panose="020B0604020202020204" pitchFamily="34" charset="0"/>
              </a:rPr>
              <a:t>20, par. 6-2b-c, “The Army will provide an environment that is free of unlawful discrimination. Discrimination occurs when someone, or a group of people, is harassed, intimidated, insulted, humiliated, or is treated less favorably than another person or group, because of their race, color, sex (to include gender identity), national origin, religion, or sexual orientation. It includes use of disparaging terms with respect to a person’s race, color, sex (to include gender identity), national origin, religion, or sexual orientation which contributes to a hostile work environment. When discrimination is alleged, commanders will take immediate and appropriate action to investigate the allegations and correct any unlawful discriminatory practices. In substantiated cases, commanders will consider appropriate disciplinary action.”</a:t>
            </a:r>
          </a:p>
          <a:p>
            <a:pPr>
              <a:buFont typeface="+mj-lt"/>
              <a:buAutoNum type="arabicPeriod" startAt="6"/>
            </a:pPr>
            <a:endParaRPr lang="en-US" altLang="en-US" sz="1300" dirty="0">
              <a:solidFill>
                <a:srgbClr val="0000CC"/>
              </a:solidFill>
              <a:latin typeface="Arial" panose="020B0604020202020204" pitchFamily="34" charset="0"/>
              <a:cs typeface="Arial" panose="020B0604020202020204" pitchFamily="34" charset="0"/>
            </a:endParaRPr>
          </a:p>
          <a:p>
            <a:pPr lvl="1">
              <a:buFontTx/>
              <a:buNone/>
            </a:pPr>
            <a:endParaRPr lang="en-US" altLang="en-US" sz="13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02765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781675"/>
            <a:ext cx="1066800" cy="1076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854710" y="4388825"/>
            <a:ext cx="7550150" cy="155479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09603"/>
            <a:ext cx="8229600" cy="1143000"/>
          </a:xfrm>
        </p:spPr>
        <p:txBody>
          <a:bodyPr>
            <a:normAutofit/>
          </a:body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Important Disclaimers</a:t>
            </a:r>
          </a:p>
        </p:txBody>
      </p:sp>
      <p:sp>
        <p:nvSpPr>
          <p:cNvPr id="3" name="Content Placeholder 2"/>
          <p:cNvSpPr>
            <a:spLocks noGrp="1"/>
          </p:cNvSpPr>
          <p:nvPr>
            <p:ph idx="1"/>
          </p:nvPr>
        </p:nvSpPr>
        <p:spPr>
          <a:xfrm>
            <a:off x="649857" y="1164676"/>
            <a:ext cx="8036943" cy="3305174"/>
          </a:xfrm>
        </p:spPr>
        <p:txBody>
          <a:bodyPr vert="horz" lIns="91440" tIns="45720" rIns="91440" bIns="45720" rtlCol="0" anchor="t">
            <a:normAutofit fontScale="85000" lnSpcReduction="20000"/>
          </a:bodyPr>
          <a:lstStyle/>
          <a:p>
            <a:pPr indent="-225425">
              <a:spcBef>
                <a:spcPts val="0"/>
              </a:spcBef>
              <a:spcAft>
                <a:spcPts val="1200"/>
              </a:spcAft>
              <a:buNone/>
            </a:pPr>
            <a:r>
              <a:rPr lang="en-US" sz="1900" b="1" u="sng" dirty="0">
                <a:latin typeface="Arial" panose="020B0604020202020204" pitchFamily="34" charset="0"/>
                <a:cs typeface="Arial" pitchFamily="34" charset="0"/>
              </a:rPr>
              <a:t>This training package is NOT:</a:t>
            </a:r>
          </a:p>
          <a:p>
            <a:pPr indent="-225425">
              <a:spcBef>
                <a:spcPts val="0"/>
              </a:spcBef>
              <a:spcAft>
                <a:spcPts val="1200"/>
              </a:spcAft>
            </a:pPr>
            <a:r>
              <a:rPr lang="en-US" sz="1900" dirty="0">
                <a:latin typeface="Arial" pitchFamily="34" charset="0"/>
                <a:cs typeface="Arial" pitchFamily="34" charset="0"/>
              </a:rPr>
              <a:t>Establishing or changing Army policy. </a:t>
            </a:r>
            <a:endParaRPr lang="en-US" sz="1900" b="1" u="sng" dirty="0">
              <a:latin typeface="Arial" pitchFamily="34" charset="0"/>
              <a:cs typeface="Arial" pitchFamily="34" charset="0"/>
            </a:endParaRPr>
          </a:p>
          <a:p>
            <a:pPr indent="-225425">
              <a:spcBef>
                <a:spcPts val="0"/>
              </a:spcBef>
              <a:spcAft>
                <a:spcPts val="1200"/>
              </a:spcAft>
            </a:pPr>
            <a:r>
              <a:rPr lang="en-US" sz="1900" dirty="0">
                <a:latin typeface="Arial" pitchFamily="34" charset="0"/>
                <a:cs typeface="Arial" pitchFamily="34" charset="0"/>
              </a:rPr>
              <a:t>Directive in nature. </a:t>
            </a:r>
          </a:p>
          <a:p>
            <a:pPr indent="-225425">
              <a:spcBef>
                <a:spcPts val="0"/>
              </a:spcBef>
              <a:spcAft>
                <a:spcPts val="1200"/>
              </a:spcAft>
            </a:pPr>
            <a:r>
              <a:rPr lang="en-US" sz="1900" dirty="0">
                <a:latin typeface="Arial" pitchFamily="34" charset="0"/>
                <a:cs typeface="Arial" pitchFamily="34" charset="0"/>
              </a:rPr>
              <a:t>A substitute for Army-mandated ethics training events.</a:t>
            </a:r>
          </a:p>
          <a:p>
            <a:pPr indent="-225425">
              <a:spcBef>
                <a:spcPts val="0"/>
              </a:spcBef>
              <a:spcAft>
                <a:spcPts val="1200"/>
              </a:spcAft>
            </a:pPr>
            <a:r>
              <a:rPr lang="en-US" sz="1900" dirty="0">
                <a:latin typeface="Arial" pitchFamily="34" charset="0"/>
                <a:cs typeface="Arial" pitchFamily="34" charset="0"/>
              </a:rPr>
              <a:t>To be used as a substitute for staff research or a legal opinion. </a:t>
            </a:r>
          </a:p>
          <a:p>
            <a:pPr marL="117475" indent="0">
              <a:spcBef>
                <a:spcPts val="0"/>
              </a:spcBef>
              <a:spcAft>
                <a:spcPts val="1200"/>
              </a:spcAft>
              <a:buNone/>
            </a:pPr>
            <a:r>
              <a:rPr lang="en-US" sz="1900" b="1" u="sng" dirty="0">
                <a:latin typeface="Arial" pitchFamily="34" charset="0"/>
                <a:cs typeface="Arial" pitchFamily="34" charset="0"/>
              </a:rPr>
              <a:t>The training package is:</a:t>
            </a:r>
          </a:p>
          <a:p>
            <a:pPr marL="403225" indent="-285750">
              <a:spcBef>
                <a:spcPts val="0"/>
              </a:spcBef>
              <a:spcAft>
                <a:spcPts val="1200"/>
              </a:spcAft>
            </a:pPr>
            <a:r>
              <a:rPr lang="en-US" sz="1900" dirty="0">
                <a:latin typeface="Arial"/>
                <a:cs typeface="Arial"/>
              </a:rPr>
              <a:t>Representing </a:t>
            </a:r>
            <a:r>
              <a:rPr lang="en-US" sz="1900" b="1" u="sng" dirty="0">
                <a:latin typeface="Arial"/>
                <a:cs typeface="Arial"/>
              </a:rPr>
              <a:t>Army</a:t>
            </a:r>
            <a:r>
              <a:rPr lang="en-US" sz="1900" dirty="0">
                <a:latin typeface="Arial"/>
                <a:cs typeface="Arial"/>
              </a:rPr>
              <a:t> policy and the implementation of DOD/Statutory guidance, but does </a:t>
            </a:r>
            <a:r>
              <a:rPr lang="en-US" sz="1900" b="1" u="sng" dirty="0">
                <a:latin typeface="Arial"/>
                <a:cs typeface="Arial"/>
              </a:rPr>
              <a:t>NOT</a:t>
            </a:r>
            <a:r>
              <a:rPr lang="en-US" sz="1900" dirty="0">
                <a:latin typeface="Arial"/>
                <a:cs typeface="Arial"/>
              </a:rPr>
              <a:t> necessarily apply to Joint Commands or other Services. </a:t>
            </a:r>
            <a:endParaRPr lang="en-US" sz="1900" dirty="0">
              <a:latin typeface="Arial" pitchFamily="34" charset="0"/>
              <a:cs typeface="Arial" pitchFamily="34" charset="0"/>
            </a:endParaRPr>
          </a:p>
          <a:p>
            <a:pPr marL="403225" indent="-285750">
              <a:spcBef>
                <a:spcPts val="0"/>
              </a:spcBef>
              <a:spcAft>
                <a:spcPts val="1200"/>
              </a:spcAft>
            </a:pPr>
            <a:r>
              <a:rPr lang="en-US" sz="1900" dirty="0">
                <a:latin typeface="Arial" pitchFamily="34" charset="0"/>
                <a:cs typeface="Arial" pitchFamily="34" charset="0"/>
              </a:rPr>
              <a:t>Designed to address a </a:t>
            </a:r>
            <a:r>
              <a:rPr lang="en-US" sz="1900" b="1" u="sng" dirty="0">
                <a:latin typeface="Arial" pitchFamily="34" charset="0"/>
                <a:cs typeface="Arial" pitchFamily="34" charset="0"/>
              </a:rPr>
              <a:t>narrow range</a:t>
            </a:r>
            <a:r>
              <a:rPr lang="en-US" sz="1900" dirty="0">
                <a:latin typeface="Arial" pitchFamily="34" charset="0"/>
                <a:cs typeface="Arial" pitchFamily="34" charset="0"/>
              </a:rPr>
              <a:t> of ethical/policy issues often encountered by personal/support staff.</a:t>
            </a:r>
          </a:p>
          <a:p>
            <a:pPr indent="-225425">
              <a:buNone/>
            </a:pPr>
            <a:endParaRPr lang="en-US" sz="1800" dirty="0">
              <a:latin typeface="Arial" pitchFamily="34" charset="0"/>
              <a:cs typeface="Arial" pitchFamily="34" charset="0"/>
            </a:endParaRPr>
          </a:p>
          <a:p>
            <a:pPr indent="-225425">
              <a:buNone/>
            </a:pPr>
            <a:endParaRPr lang="en-US" sz="1800" dirty="0">
              <a:latin typeface="Arial" pitchFamily="34" charset="0"/>
              <a:cs typeface="Arial" pitchFamily="34" charset="0"/>
            </a:endParaRPr>
          </a:p>
          <a:p>
            <a:endParaRPr lang="en-US" sz="1800" dirty="0"/>
          </a:p>
        </p:txBody>
      </p:sp>
      <p:sp>
        <p:nvSpPr>
          <p:cNvPr id="6" name="TextBox 5"/>
          <p:cNvSpPr txBox="1"/>
          <p:nvPr/>
        </p:nvSpPr>
        <p:spPr>
          <a:xfrm>
            <a:off x="854710" y="4431949"/>
            <a:ext cx="7682115" cy="1535430"/>
          </a:xfrm>
          <a:prstGeom prst="rect">
            <a:avLst/>
          </a:prstGeom>
          <a:noFill/>
        </p:spPr>
        <p:txBody>
          <a:bodyPr wrap="square" lIns="91440" tIns="45720" rIns="91440" bIns="45720" rtlCol="0" anchor="t">
            <a:spAutoFit/>
          </a:bodyPr>
          <a:lstStyle/>
          <a:p>
            <a:r>
              <a:rPr lang="en-US" b="1" u="sng" dirty="0">
                <a:solidFill>
                  <a:srgbClr val="FF0000"/>
                </a:solidFill>
                <a:latin typeface="Arial"/>
                <a:cs typeface="Arial"/>
              </a:rPr>
              <a:t>CRITICAL NOTE</a:t>
            </a:r>
            <a:r>
              <a:rPr lang="en-US" dirty="0">
                <a:latin typeface="Arial"/>
                <a:cs typeface="Arial"/>
              </a:rPr>
              <a:t>: This package is based on the Army’s interpretation of several current statutes, DOD directives, Army regulations (ARs) and policies. Always ensure you are using the most current Army/DOD guidance </a:t>
            </a:r>
            <a:r>
              <a:rPr lang="en-US" b="1" u="sng" dirty="0">
                <a:solidFill>
                  <a:srgbClr val="FF0000"/>
                </a:solidFill>
                <a:latin typeface="Arial"/>
                <a:cs typeface="Arial"/>
              </a:rPr>
              <a:t>before</a:t>
            </a:r>
            <a:r>
              <a:rPr lang="en-US" b="1" dirty="0">
                <a:solidFill>
                  <a:srgbClr val="FF0000"/>
                </a:solidFill>
                <a:latin typeface="Arial"/>
                <a:cs typeface="Arial"/>
              </a:rPr>
              <a:t> </a:t>
            </a:r>
            <a:r>
              <a:rPr lang="en-US" dirty="0">
                <a:latin typeface="Arial"/>
                <a:cs typeface="Arial"/>
              </a:rPr>
              <a:t>making a recommendation/decision regarding the issues discussed in this product.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25" y="377825"/>
            <a:ext cx="7267575" cy="1143000"/>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Command Climate/Failure to Act</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a:t>
            </a:r>
          </a:p>
        </p:txBody>
      </p:sp>
      <p:sp>
        <p:nvSpPr>
          <p:cNvPr id="13315" name="Content Placeholder 2"/>
          <p:cNvSpPr>
            <a:spLocks noGrp="1"/>
          </p:cNvSpPr>
          <p:nvPr>
            <p:ph idx="1"/>
          </p:nvPr>
        </p:nvSpPr>
        <p:spPr bwMode="auto">
          <a:xfrm>
            <a:off x="433388" y="1462088"/>
            <a:ext cx="8394700" cy="4213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buNone/>
            </a:pPr>
            <a:endParaRPr lang="en-US" altLang="en-US" sz="1800" dirty="0">
              <a:solidFill>
                <a:srgbClr val="0000CC"/>
              </a:solidFill>
              <a:latin typeface="Arial" panose="020B0604020202020204" pitchFamily="34" charset="0"/>
              <a:cs typeface="Arial" panose="020B0604020202020204" pitchFamily="34" charset="0"/>
            </a:endParaRPr>
          </a:p>
          <a:p>
            <a:pPr>
              <a:spcBef>
                <a:spcPts val="0"/>
              </a:spcBef>
              <a:spcAft>
                <a:spcPts val="600"/>
              </a:spcAft>
              <a:buFont typeface="+mj-lt"/>
              <a:buAutoNum type="arabicPeriod" startAt="8"/>
            </a:pPr>
            <a:r>
              <a:rPr lang="en-US" altLang="en-US" sz="1800" b="1" dirty="0">
                <a:latin typeface="Arial" panose="020B0604020202020204" pitchFamily="34" charset="0"/>
                <a:cs typeface="Arial" panose="020B0604020202020204" pitchFamily="34" charset="0"/>
              </a:rPr>
              <a:t>OK…but the brigade commander is not an SO, so why is this vignette included in this packet?  </a:t>
            </a:r>
          </a:p>
          <a:p>
            <a:pPr marL="630238" indent="-285750">
              <a:spcBef>
                <a:spcPts val="0"/>
              </a:spcBef>
              <a:spcAft>
                <a:spcPts val="600"/>
              </a:spcAft>
            </a:pPr>
            <a:r>
              <a:rPr lang="en-US" altLang="en-US" sz="1800" dirty="0">
                <a:solidFill>
                  <a:srgbClr val="0000CC"/>
                </a:solidFill>
                <a:latin typeface="Arial" panose="020B0604020202020204" pitchFamily="34" charset="0"/>
                <a:cs typeface="Arial" panose="020B0604020202020204" pitchFamily="34" charset="0"/>
              </a:rPr>
              <a:t>This vignette is included because now that the SO knows of the circumstances surrounding the Organizational Ball, SSG Thomas’s allegations, and brigade command climate survey, </a:t>
            </a:r>
            <a:r>
              <a:rPr lang="en-US" altLang="en-US" sz="1800" b="1" i="1" u="sng" dirty="0">
                <a:solidFill>
                  <a:srgbClr val="FF0000"/>
                </a:solidFill>
                <a:latin typeface="Arial" panose="020B0604020202020204" pitchFamily="34" charset="0"/>
                <a:cs typeface="Arial" panose="020B0604020202020204" pitchFamily="34" charset="0"/>
              </a:rPr>
              <a:t>the SO has the same obligation to act as the brigade commander</a:t>
            </a:r>
            <a:r>
              <a:rPr lang="en-US" altLang="en-US" sz="1800" dirty="0">
                <a:solidFill>
                  <a:srgbClr val="0000CC"/>
                </a:solidFill>
                <a:latin typeface="Arial" panose="020B0604020202020204" pitchFamily="34" charset="0"/>
                <a:cs typeface="Arial" panose="020B0604020202020204" pitchFamily="34" charset="0"/>
              </a:rPr>
              <a:t>. </a:t>
            </a:r>
          </a:p>
          <a:p>
            <a:pPr marL="630238" indent="-285750">
              <a:spcBef>
                <a:spcPts val="0"/>
              </a:spcBef>
              <a:spcAft>
                <a:spcPts val="600"/>
              </a:spcAft>
            </a:pPr>
            <a:r>
              <a:rPr lang="en-US" altLang="en-US" sz="1800" dirty="0">
                <a:solidFill>
                  <a:srgbClr val="0000CC"/>
                </a:solidFill>
                <a:latin typeface="Arial" panose="020B0604020202020204" pitchFamily="34" charset="0"/>
                <a:cs typeface="Arial" panose="020B0604020202020204" pitchFamily="34" charset="0"/>
              </a:rPr>
              <a:t>If the SO decides to not take action, he/she will also very likely be in violation of all the provisions of AR 600-20, as outlined in the previous discussion slides.   </a:t>
            </a:r>
          </a:p>
          <a:p>
            <a:pPr lvl="1">
              <a:buFontTx/>
              <a:buNone/>
            </a:pPr>
            <a:endParaRPr lang="en-US" altLang="en-US" sz="1800"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846141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364" y="521151"/>
            <a:ext cx="8229600" cy="1143000"/>
          </a:xfrm>
        </p:spPr>
        <p:txBody>
          <a:bodyPr>
            <a:normAutofit fontScale="90000"/>
          </a:bodyPr>
          <a:lstStyle/>
          <a:p>
            <a:r>
              <a:rPr lang="en-US" sz="31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Situation 7: Gesture of Thanks/Receipt of Gift</a:t>
            </a:r>
            <a:br>
              <a:rPr lang="en-US" sz="22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5600" y="1337866"/>
            <a:ext cx="8229600" cy="4525963"/>
          </a:xfrm>
        </p:spPr>
        <p:txBody>
          <a:bodyPr vert="horz" lIns="91440" tIns="45720" rIns="91440" bIns="45720" rtlCol="0" anchor="t">
            <a:normAutofit fontScale="47500" lnSpcReduction="20000"/>
          </a:bodyPr>
          <a:lstStyle/>
          <a:p>
            <a:pPr marL="0" indent="0">
              <a:lnSpc>
                <a:spcPct val="120000"/>
              </a:lnSpc>
              <a:spcBef>
                <a:spcPts val="0"/>
              </a:spcBef>
              <a:spcAft>
                <a:spcPts val="1200"/>
              </a:spcAft>
              <a:buNone/>
            </a:pPr>
            <a:r>
              <a:rPr lang="en-US" sz="2500" b="1" dirty="0">
                <a:latin typeface="Arial"/>
                <a:cs typeface="Arial"/>
              </a:rPr>
              <a:t>A nominative CSM wanted to procure new Personal Protection Equipment (PPE) for Soldiers working on a pandemic response mission. She assembled a team of NCOs who reviewed the requirement, and after research, they identified three commercially available options that met guidelines established by the Centers for Disease Control. After reviewing the recommended options, the CSM selected one, but directed the team to review the matter with legal, G–4, and G–8. None of the offices identified any concerns with the purchase. As a result, the GOVCC holder for the command's front office used the GOVCC to purchase $2,400 of PPE from the selected local vender. </a:t>
            </a:r>
          </a:p>
          <a:p>
            <a:pPr marL="0" indent="0">
              <a:lnSpc>
                <a:spcPct val="120000"/>
              </a:lnSpc>
              <a:spcBef>
                <a:spcPts val="0"/>
              </a:spcBef>
              <a:spcAft>
                <a:spcPts val="1200"/>
              </a:spcAft>
              <a:buNone/>
            </a:pPr>
            <a:r>
              <a:rPr lang="en-US" sz="2500" b="1" dirty="0">
                <a:latin typeface="Arial"/>
                <a:cs typeface="Arial"/>
              </a:rPr>
              <a:t>A week after the PPE was delivered, the retailer sent the GOVCC holder an unsolicited gift of a Tactical Assault Pack (with a list price of $65 in the retailer’s catalog) as a gesture of thanks for the order. The vendor included a note with the assault pack that said, “With thanks to the [organization] command team for another order.  Stay safe!” The GOVCC holder gave the assault pack to the CSM, since it was the CSM’s idea to make the initial purchase. The CSM and the commander (an SO) decided to use the assault pack to carry briefing products and snacks during official travel.</a:t>
            </a:r>
            <a:endParaRPr lang="en-US" sz="2500" b="1" dirty="0">
              <a:latin typeface="Arial" panose="020B0604020202020204" pitchFamily="34" charset="0"/>
              <a:cs typeface="Arial" panose="020B0604020202020204" pitchFamily="34" charset="0"/>
            </a:endParaRPr>
          </a:p>
          <a:p>
            <a:pPr marL="0" indent="0">
              <a:lnSpc>
                <a:spcPct val="120000"/>
              </a:lnSpc>
              <a:buNone/>
            </a:pPr>
            <a:r>
              <a:rPr lang="en-US" sz="2500" b="1" u="sng" dirty="0">
                <a:latin typeface="Arial"/>
                <a:cs typeface="Arial"/>
              </a:rPr>
              <a:t>Please Discuss</a:t>
            </a:r>
            <a:r>
              <a:rPr lang="en-US" sz="2500" b="1" dirty="0">
                <a:latin typeface="Arial"/>
                <a:cs typeface="Arial"/>
              </a:rPr>
              <a:t>:</a:t>
            </a:r>
            <a:r>
              <a:rPr lang="en-US" sz="2500" b="1" dirty="0">
                <a:latin typeface="Arial"/>
                <a:cs typeface="Calibri"/>
              </a:rPr>
              <a:t> </a:t>
            </a:r>
            <a:r>
              <a:rPr lang="en-US" sz="2500" b="1" dirty="0">
                <a:latin typeface="Arial"/>
                <a:ea typeface="+mn-lt"/>
                <a:cs typeface="+mn-lt"/>
              </a:rPr>
              <a:t>Are the actions of the card holder, the CSM, and commander compliant with all relevant statutes/DODI and ARs? Can the CSM and commander use the assault pack during official travel? If not, what should the GOVCC card holder do with the assault pack?</a:t>
            </a:r>
          </a:p>
          <a:p>
            <a:pPr>
              <a:buNone/>
            </a:pPr>
            <a:endParaRPr lang="en-US" dirty="0"/>
          </a:p>
          <a:p>
            <a:pPr marL="0" indent="0">
              <a:buNone/>
            </a:pPr>
            <a:endParaRPr lang="en-US" sz="1500" b="1" dirty="0">
              <a:latin typeface="Arial" pitchFamily="34" charset="0"/>
              <a:cs typeface="Arial" pitchFamily="34" charset="0"/>
            </a:endParaRPr>
          </a:p>
          <a:p>
            <a:pPr marL="0" indent="0">
              <a:buNone/>
            </a:pPr>
            <a:r>
              <a:rPr lang="en-US" sz="3400" b="1" dirty="0">
                <a:latin typeface="Arial" pitchFamily="34" charset="0"/>
                <a:cs typeface="Arial" pitchFamily="34" charset="0"/>
              </a:rPr>
              <a:t> </a:t>
            </a:r>
          </a:p>
          <a:p>
            <a:endParaRPr lang="en-US" dirty="0"/>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9467214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325" y="377825"/>
            <a:ext cx="7267575" cy="1143000"/>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Gesture of Thanks/Receipt of Gift</a:t>
            </a:r>
            <a:b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Discussion</a:t>
            </a:r>
          </a:p>
        </p:txBody>
      </p:sp>
      <p:sp>
        <p:nvSpPr>
          <p:cNvPr id="13315" name="Content Placeholder 2"/>
          <p:cNvSpPr>
            <a:spLocks noGrp="1"/>
          </p:cNvSpPr>
          <p:nvPr>
            <p:ph idx="1"/>
          </p:nvPr>
        </p:nvSpPr>
        <p:spPr bwMode="auto">
          <a:xfrm>
            <a:off x="355493" y="1444121"/>
            <a:ext cx="8394700" cy="41339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buFont typeface="+mj-lt"/>
              <a:buAutoNum type="arabicPeriod"/>
            </a:pPr>
            <a:r>
              <a:rPr lang="en-US" altLang="en-US" sz="1200" b="1" dirty="0">
                <a:latin typeface="Arial" panose="020B0604020202020204" pitchFamily="34" charset="0"/>
                <a:cs typeface="Arial" panose="020B0604020202020204" pitchFamily="34" charset="0"/>
              </a:rPr>
              <a:t>Can the organization accept use the tactical assault pack?</a:t>
            </a:r>
            <a:r>
              <a:rPr lang="en-US" altLang="en-US" sz="1200" dirty="0">
                <a:solidFill>
                  <a:srgbClr val="0000CC"/>
                </a:solidFill>
                <a:latin typeface="Arial" panose="020B0604020202020204" pitchFamily="34" charset="0"/>
                <a:cs typeface="Arial" panose="020B0604020202020204" pitchFamily="34" charset="0"/>
              </a:rPr>
              <a:t>  IAW 5 CFR 2635.204, key to this discussion are the circumstances surrounding the offer of the gift of the tactical assault pack:</a:t>
            </a:r>
          </a:p>
          <a:p>
            <a:pPr lvl="1">
              <a:buFont typeface="+mj-lt"/>
              <a:buAutoNum type="alphaLcParenR"/>
            </a:pPr>
            <a:r>
              <a:rPr lang="en-US" altLang="en-US" sz="1200" dirty="0">
                <a:solidFill>
                  <a:srgbClr val="0000CC"/>
                </a:solidFill>
                <a:latin typeface="Arial" panose="020B0604020202020204" pitchFamily="34" charset="0"/>
                <a:cs typeface="Arial" panose="020B0604020202020204" pitchFamily="34" charset="0"/>
              </a:rPr>
              <a:t>If the gift of the tactical assault pack was part of a widely available promotion offered to the public (or other commercial purchasers, e.g., “Buy $300 from our catalog and receive a free tactical assault pack!”), then the organization can accept the tactical assault pack, but it is considered Government property, just like the ordered PPE. </a:t>
            </a:r>
          </a:p>
          <a:p>
            <a:pPr lvl="1">
              <a:buFont typeface="+mj-lt"/>
              <a:buAutoNum type="alphaLcParenR"/>
            </a:pPr>
            <a:r>
              <a:rPr lang="en-US" altLang="en-US" sz="1200" dirty="0">
                <a:solidFill>
                  <a:srgbClr val="0000CC"/>
                </a:solidFill>
                <a:latin typeface="Arial" panose="020B0604020202020204" pitchFamily="34" charset="0"/>
                <a:cs typeface="Arial" panose="020B0604020202020204" pitchFamily="34" charset="0"/>
              </a:rPr>
              <a:t>If the gift of the tactical assault pack was offered to members of a group or class in which membership is related to Government employment, or if the same offer is broadly available to large segments of the public through organizations of similar size (e.g., “All Active Military and Veterans,” or “All State and Federal Government entities”), then the organization can accept the assault pack, but it is considered Government property, just like the ordered PPE. </a:t>
            </a:r>
          </a:p>
          <a:p>
            <a:pPr lvl="1">
              <a:buFont typeface="+mj-lt"/>
              <a:buAutoNum type="alphaLcParenR"/>
            </a:pPr>
            <a:r>
              <a:rPr lang="en-US" altLang="en-US" sz="1200" dirty="0">
                <a:solidFill>
                  <a:srgbClr val="0000CC"/>
                </a:solidFill>
                <a:latin typeface="Arial" panose="020B0604020202020204" pitchFamily="34" charset="0"/>
                <a:cs typeface="Arial" panose="020B0604020202020204" pitchFamily="34" charset="0"/>
              </a:rPr>
              <a:t>If the gift was offered due to one’s official position, or on a basis that favors those of higher rank or rate of pay (i.e., because of their rank or position), then the tactical assault pack is an improper gift and should be returned to the vendor. </a:t>
            </a:r>
          </a:p>
          <a:p>
            <a:pPr>
              <a:buFont typeface="+mj-lt"/>
              <a:buAutoNum type="arabicPeriod"/>
            </a:pPr>
            <a:endParaRPr lang="en-US" altLang="en-US" sz="1200" b="1" dirty="0">
              <a:latin typeface="Arial" panose="020B0604020202020204" pitchFamily="34" charset="0"/>
              <a:cs typeface="Arial" panose="020B0604020202020204" pitchFamily="34" charset="0"/>
            </a:endParaRPr>
          </a:p>
          <a:p>
            <a:pPr>
              <a:buFont typeface="+mj-lt"/>
              <a:buAutoNum type="arabicPeriod"/>
            </a:pPr>
            <a:r>
              <a:rPr lang="en-US" altLang="en-US" sz="1200" b="1" dirty="0">
                <a:latin typeface="Arial" panose="020B0604020202020204" pitchFamily="34" charset="0"/>
                <a:cs typeface="Arial" panose="020B0604020202020204" pitchFamily="34" charset="0"/>
              </a:rPr>
              <a:t>So can the commander and the CSM use the tactical assault pack? </a:t>
            </a:r>
            <a:r>
              <a:rPr lang="en-US" altLang="en-US" sz="1200" b="1" dirty="0">
                <a:solidFill>
                  <a:srgbClr val="FF0000"/>
                </a:solidFill>
                <a:latin typeface="Arial" panose="020B0604020202020204" pitchFamily="34" charset="0"/>
                <a:cs typeface="Arial" panose="020B0604020202020204" pitchFamily="34" charset="0"/>
              </a:rPr>
              <a:t>(most likely) No.</a:t>
            </a:r>
            <a:r>
              <a:rPr lang="en-US" altLang="en-US" sz="1200" b="1" dirty="0">
                <a:solidFill>
                  <a:srgbClr val="0000CC"/>
                </a:solidFill>
                <a:latin typeface="Arial" panose="020B0604020202020204" pitchFamily="34" charset="0"/>
                <a:cs typeface="Arial" panose="020B0604020202020204" pitchFamily="34" charset="0"/>
              </a:rPr>
              <a:t>  </a:t>
            </a:r>
            <a:r>
              <a:rPr lang="en-US" altLang="en-US" sz="1200" dirty="0">
                <a:solidFill>
                  <a:srgbClr val="0000CC"/>
                </a:solidFill>
                <a:latin typeface="Arial" panose="020B0604020202020204" pitchFamily="34" charset="0"/>
                <a:cs typeface="Arial" panose="020B0604020202020204" pitchFamily="34" charset="0"/>
              </a:rPr>
              <a:t>In this case it appears the  vendor </a:t>
            </a:r>
            <a:r>
              <a:rPr lang="en-US" altLang="en-US" sz="1200" b="1" dirty="0">
                <a:solidFill>
                  <a:srgbClr val="FF0000"/>
                </a:solidFill>
                <a:latin typeface="Arial" panose="020B0604020202020204" pitchFamily="34" charset="0"/>
                <a:cs typeface="Arial" panose="020B0604020202020204" pitchFamily="34" charset="0"/>
              </a:rPr>
              <a:t>did not </a:t>
            </a:r>
            <a:r>
              <a:rPr lang="en-US" altLang="en-US" sz="1200" dirty="0">
                <a:solidFill>
                  <a:srgbClr val="0000CC"/>
                </a:solidFill>
                <a:latin typeface="Arial" panose="020B0604020202020204" pitchFamily="34" charset="0"/>
                <a:cs typeface="Arial" panose="020B0604020202020204" pitchFamily="34" charset="0"/>
              </a:rPr>
              <a:t>offer the tactical assault pack to the public at large, did they offer it to a membership-based group. However, the vendor did offer it based on rank or position (e.g., “</a:t>
            </a:r>
            <a:r>
              <a:rPr lang="en-US" sz="1200" dirty="0">
                <a:solidFill>
                  <a:srgbClr val="0000CC"/>
                </a:solidFill>
                <a:latin typeface="Arial"/>
                <a:cs typeface="Arial"/>
              </a:rPr>
              <a:t>With thanks to the [organization] command team</a:t>
            </a:r>
            <a:r>
              <a:rPr lang="en-US" altLang="en-US" sz="1200" dirty="0">
                <a:solidFill>
                  <a:srgbClr val="0000CC"/>
                </a:solidFill>
                <a:latin typeface="Arial" panose="020B0604020202020204" pitchFamily="34" charset="0"/>
                <a:cs typeface="Arial" panose="020B0604020202020204" pitchFamily="34" charset="0"/>
              </a:rPr>
              <a:t>”), and therefore, the tactical assault pack is an improper gift and must be returned to the vendor. The commander and CSM </a:t>
            </a:r>
            <a:r>
              <a:rPr lang="en-US" altLang="en-US" sz="1200" b="1" dirty="0">
                <a:solidFill>
                  <a:srgbClr val="FF0000"/>
                </a:solidFill>
                <a:latin typeface="Arial" panose="020B0604020202020204" pitchFamily="34" charset="0"/>
                <a:cs typeface="Arial" panose="020B0604020202020204" pitchFamily="34" charset="0"/>
              </a:rPr>
              <a:t>cannot </a:t>
            </a:r>
            <a:r>
              <a:rPr lang="en-US" altLang="en-US" sz="1200" dirty="0">
                <a:solidFill>
                  <a:srgbClr val="0000CC"/>
                </a:solidFill>
                <a:latin typeface="Arial" panose="020B0604020202020204" pitchFamily="34" charset="0"/>
                <a:cs typeface="Arial" panose="020B0604020202020204" pitchFamily="34" charset="0"/>
              </a:rPr>
              <a:t>retain or use the gift. </a:t>
            </a:r>
          </a:p>
          <a:p>
            <a:pPr>
              <a:buFont typeface="+mj-lt"/>
              <a:buAutoNum type="arabicPeriod"/>
            </a:pPr>
            <a:endParaRPr lang="en-US" altLang="en-US" sz="1200" dirty="0">
              <a:solidFill>
                <a:srgbClr val="0000CC"/>
              </a:solidFill>
              <a:latin typeface="Arial" panose="020B0604020202020204" pitchFamily="34" charset="0"/>
              <a:cs typeface="Arial" panose="020B0604020202020204" pitchFamily="34" charset="0"/>
            </a:endParaRPr>
          </a:p>
          <a:p>
            <a:pPr lvl="1">
              <a:buFont typeface="+mj-lt"/>
              <a:buAutoNum type="alphaLcParenR"/>
            </a:pPr>
            <a:endParaRPr lang="en-US" altLang="en-US" sz="1200" b="1" dirty="0">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490761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550"/>
            <a:ext cx="8229600" cy="1143000"/>
          </a:xfrm>
        </p:spPr>
        <p:txBody>
          <a:bodyPr>
            <a:normAutofit/>
          </a:bodyPr>
          <a:lstStyle/>
          <a:p>
            <a:r>
              <a:rPr lang="en-US" sz="2800" b="1" dirty="0">
                <a:solidFill>
                  <a:srgbClr val="002060"/>
                </a:solidFill>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Gesture of Thanks/Receipt of Gift </a:t>
            </a:r>
            <a:br>
              <a:rPr lang="en-US" sz="2800" b="1" dirty="0">
                <a:solidFill>
                  <a:srgbClr val="002060"/>
                </a:solidFill>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br>
            <a:r>
              <a:rPr lang="en-US" sz="2800" b="1" dirty="0">
                <a:solidFill>
                  <a:srgbClr val="002060"/>
                </a:solidFill>
                <a:effectLst>
                  <a:outerShdw blurRad="50800" dist="38100" dir="10800000" algn="r" rotWithShape="0">
                    <a:prstClr val="black">
                      <a:alpha val="40000"/>
                    </a:prstClr>
                  </a:outerShdw>
                </a:effectLst>
                <a:latin typeface="Arial" panose="020B0604020202020204" pitchFamily="34" charset="0"/>
                <a:cs typeface="Arial" panose="020B0604020202020204" pitchFamily="34" charset="0"/>
              </a:rPr>
              <a:t>Discussion</a:t>
            </a:r>
          </a:p>
        </p:txBody>
      </p:sp>
      <p:sp>
        <p:nvSpPr>
          <p:cNvPr id="3" name="Content Placeholder 2"/>
          <p:cNvSpPr>
            <a:spLocks noGrp="1"/>
          </p:cNvSpPr>
          <p:nvPr>
            <p:ph idx="1"/>
          </p:nvPr>
        </p:nvSpPr>
        <p:spPr>
          <a:xfrm>
            <a:off x="318977" y="1437881"/>
            <a:ext cx="8367823" cy="4525963"/>
          </a:xfrm>
        </p:spPr>
        <p:txBody>
          <a:bodyPr vert="horz" lIns="91440" tIns="45720" rIns="91440" bIns="45720" rtlCol="0" anchor="t">
            <a:normAutofit/>
          </a:bodyPr>
          <a:lstStyle/>
          <a:p>
            <a:pPr marL="396875" indent="-396875">
              <a:buNone/>
            </a:pPr>
            <a:r>
              <a:rPr lang="en-US" sz="1200" b="1" dirty="0">
                <a:latin typeface="Arial"/>
                <a:cs typeface="Arial"/>
              </a:rPr>
              <a:t>3.	Common Issues/Problems:</a:t>
            </a:r>
          </a:p>
          <a:p>
            <a:pPr marL="629920" lvl="1" indent="-229870">
              <a:buFont typeface="+mj-lt"/>
              <a:buAutoNum type="alphaLcParenR"/>
            </a:pPr>
            <a:r>
              <a:rPr lang="en-US" sz="1200" dirty="0">
                <a:latin typeface="Arial"/>
                <a:cs typeface="Arial"/>
              </a:rPr>
              <a:t>SO or staff accepts a gift from a prohibited source (e.g., contractors, vendors). (For more information, see 5 CFR 2635.202.)</a:t>
            </a:r>
            <a:endParaRPr lang="en-US" sz="1200" u="sng" dirty="0">
              <a:solidFill>
                <a:schemeClr val="tx2"/>
              </a:solidFill>
              <a:latin typeface="Arial"/>
              <a:cs typeface="Arial"/>
            </a:endParaRPr>
          </a:p>
          <a:p>
            <a:pPr marL="629920" lvl="1" indent="-229870">
              <a:buFont typeface="+mj-lt"/>
              <a:buAutoNum type="alphaLcParenR"/>
            </a:pPr>
            <a:r>
              <a:rPr lang="en-US" sz="1200" dirty="0">
                <a:latin typeface="Arial"/>
                <a:cs typeface="Arial"/>
              </a:rPr>
              <a:t>SO or staff accepts inappropriate gifts from subordinates. (For more information, see DOD JER par. 2-203 and 5 CFR 2635.302.)</a:t>
            </a:r>
          </a:p>
          <a:p>
            <a:pPr marL="629920" lvl="1" indent="-229870">
              <a:buFont typeface="+mj-lt"/>
              <a:buAutoNum type="alphaLcParenR"/>
            </a:pPr>
            <a:r>
              <a:rPr lang="en-US" sz="1200" dirty="0">
                <a:latin typeface="Arial"/>
                <a:cs typeface="Arial"/>
              </a:rPr>
              <a:t>SO or staff accepts gifts of services from subordinates. (For more information, see 5 CFR 2635.302.)</a:t>
            </a:r>
          </a:p>
          <a:p>
            <a:pPr marL="629920" lvl="1" indent="-229870">
              <a:buFont typeface="+mj-lt"/>
              <a:buAutoNum type="alphaLcParenR"/>
            </a:pPr>
            <a:r>
              <a:rPr lang="en-US" sz="1200" dirty="0">
                <a:latin typeface="Arial"/>
                <a:cs typeface="Arial"/>
              </a:rPr>
              <a:t>SO or staff fails to account for gifts to his/her spouse or child. (For more information, see DOD JER Chapter 3, Section 4; OGE 278e instructions.)</a:t>
            </a:r>
          </a:p>
          <a:p>
            <a:pPr marL="629920" lvl="1" indent="-229870">
              <a:buFont typeface="+mj-lt"/>
              <a:buAutoNum type="alphaLcParenR"/>
            </a:pPr>
            <a:r>
              <a:rPr lang="en-US" sz="1200" dirty="0">
                <a:latin typeface="Arial"/>
                <a:cs typeface="Arial"/>
              </a:rPr>
              <a:t>SO or staff fails to have gifts from foreign officials evaluated by legal. (For more information, see DOD JER 2-300 and DODD 1005.13.</a:t>
            </a:r>
          </a:p>
          <a:p>
            <a:pPr marL="629920" lvl="1" indent="-229870">
              <a:buFont typeface="+mj-lt"/>
              <a:buAutoNum type="alphaLcParenR"/>
            </a:pPr>
            <a:endParaRPr lang="en-US" sz="1200" dirty="0">
              <a:latin typeface="Arial" pitchFamily="34" charset="0"/>
              <a:cs typeface="Arial" pitchFamily="34" charset="0"/>
            </a:endParaRPr>
          </a:p>
          <a:p>
            <a:pPr marL="229870" indent="-229870">
              <a:buNone/>
            </a:pPr>
            <a:r>
              <a:rPr lang="en-US" sz="1200" b="1" dirty="0">
                <a:latin typeface="Arial"/>
                <a:cs typeface="Arial"/>
              </a:rPr>
              <a:t>4.      Proper disposition of gifts IAW ethics rules.</a:t>
            </a:r>
          </a:p>
          <a:p>
            <a:pPr marL="629920" lvl="1" indent="-229870">
              <a:buFont typeface="+mj-lt"/>
              <a:buAutoNum type="alphaLcParenR"/>
            </a:pPr>
            <a:r>
              <a:rPr lang="en-US" sz="1200" dirty="0">
                <a:latin typeface="Arial" pitchFamily="34" charset="0"/>
                <a:cs typeface="Arial" pitchFamily="34" charset="0"/>
              </a:rPr>
              <a:t>Gifts should be formally recorded (photographs are recommended). (see next slide for an example).</a:t>
            </a:r>
          </a:p>
          <a:p>
            <a:pPr marL="629920" lvl="1" indent="-229870">
              <a:buFont typeface="+mj-lt"/>
              <a:buAutoNum type="alphaLcParenR"/>
            </a:pPr>
            <a:r>
              <a:rPr lang="en-US" sz="1200" dirty="0">
                <a:latin typeface="Arial" pitchFamily="34" charset="0"/>
                <a:cs typeface="Arial" pitchFamily="34" charset="0"/>
              </a:rPr>
              <a:t>Gifts </a:t>
            </a:r>
            <a:r>
              <a:rPr lang="en-US" sz="1200" b="1" u="sng" dirty="0">
                <a:latin typeface="Arial" pitchFamily="34" charset="0"/>
                <a:cs typeface="Arial" pitchFamily="34" charset="0"/>
              </a:rPr>
              <a:t>MAY</a:t>
            </a:r>
            <a:r>
              <a:rPr lang="en-US" sz="1200" dirty="0">
                <a:latin typeface="Arial" pitchFamily="34" charset="0"/>
                <a:cs typeface="Arial" pitchFamily="34" charset="0"/>
              </a:rPr>
              <a:t> have to be paid for by the SO, returned, or proffered to the SecArmy Office of the Administrative Assistant (OAA) for possible acceptance by the Army (5 CFR 2635.206). </a:t>
            </a:r>
          </a:p>
          <a:p>
            <a:pPr marL="629920" lvl="1" indent="-229870">
              <a:buFont typeface="+mj-lt"/>
              <a:buAutoNum type="alphaLcParenR"/>
            </a:pPr>
            <a:r>
              <a:rPr lang="en-US" sz="1200" dirty="0">
                <a:latin typeface="Arial" pitchFamily="34" charset="0"/>
                <a:cs typeface="Arial" pitchFamily="34" charset="0"/>
              </a:rPr>
              <a:t>Gift disposition should have a legal review.</a:t>
            </a:r>
            <a:r>
              <a:rPr lang="en-US" sz="1200" dirty="0">
                <a:solidFill>
                  <a:schemeClr val="tx2"/>
                </a:solidFill>
                <a:latin typeface="Arial" pitchFamily="34" charset="0"/>
                <a:cs typeface="Arial" pitchFamily="34" charset="0"/>
              </a:rPr>
              <a:t> </a:t>
            </a:r>
          </a:p>
          <a:p>
            <a:pPr marL="629920" lvl="1" indent="-229870">
              <a:buFont typeface="+mj-lt"/>
              <a:buAutoNum type="alphaLcParenR"/>
            </a:pPr>
            <a:r>
              <a:rPr lang="en-US" sz="1200" dirty="0">
                <a:latin typeface="Arial"/>
                <a:cs typeface="Arial"/>
              </a:rPr>
              <a:t>When determining a gift’s market value or “the retail cost of similar items of like quality” (5 CFR 2635.205) (if a receipt is unavailable), a best practice would be to obtain three price estimates from major retailers and use the average price. </a:t>
            </a:r>
            <a:endParaRPr lang="en-US" dirty="0"/>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1364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89345-F100-47F6-909A-1A7CF4ED5022}"/>
              </a:ext>
            </a:extLst>
          </p:cNvPr>
          <p:cNvSpPr>
            <a:spLocks noGrp="1"/>
          </p:cNvSpPr>
          <p:nvPr>
            <p:ph type="title"/>
          </p:nvPr>
        </p:nvSpPr>
        <p:spPr>
          <a:xfrm>
            <a:off x="406588" y="197059"/>
            <a:ext cx="8229600" cy="1143000"/>
          </a:xfrm>
        </p:spPr>
        <p:txBody>
          <a:bodyPr>
            <a:normAutofit/>
          </a:bodyPr>
          <a:lstStyle/>
          <a:p>
            <a:r>
              <a:rPr lang="en-US" sz="2800" b="1" dirty="0">
                <a:solidFill>
                  <a:srgbClr val="002060"/>
                </a:solidFill>
                <a:effectLst>
                  <a:outerShdw blurRad="38100" dist="38100" dir="2700000" algn="tl">
                    <a:srgbClr val="000000">
                      <a:alpha val="43137"/>
                    </a:srgbClr>
                  </a:outerShdw>
                </a:effectLst>
                <a:latin typeface="Arial"/>
                <a:cs typeface="Arial"/>
              </a:rPr>
              <a:t>Suggested Gift Log Format</a:t>
            </a:r>
            <a:endParaRPr lang="en-US" sz="4800" b="1" dirty="0">
              <a:solidFill>
                <a:srgbClr val="002060"/>
              </a:solidFill>
              <a:effectLst>
                <a:outerShdw blurRad="38100" dist="38100" dir="2700000" algn="tl">
                  <a:srgbClr val="000000">
                    <a:alpha val="43137"/>
                  </a:srgbClr>
                </a:outerShdw>
              </a:effectLst>
            </a:endParaRPr>
          </a:p>
        </p:txBody>
      </p:sp>
      <p:graphicFrame>
        <p:nvGraphicFramePr>
          <p:cNvPr id="5" name="Content Placeholder 4">
            <a:extLst>
              <a:ext uri="{FF2B5EF4-FFF2-40B4-BE49-F238E27FC236}">
                <a16:creationId xmlns:a16="http://schemas.microsoft.com/office/drawing/2014/main" id="{C7E763B6-02D8-4D78-838C-997A153571AB}"/>
              </a:ext>
            </a:extLst>
          </p:cNvPr>
          <p:cNvGraphicFramePr>
            <a:graphicFrameLocks noGrp="1"/>
          </p:cNvGraphicFramePr>
          <p:nvPr>
            <p:ph idx="1"/>
            <p:extLst>
              <p:ext uri="{D42A27DB-BD31-4B8C-83A1-F6EECF244321}">
                <p14:modId xmlns:p14="http://schemas.microsoft.com/office/powerpoint/2010/main" val="2096007678"/>
              </p:ext>
            </p:extLst>
          </p:nvPr>
        </p:nvGraphicFramePr>
        <p:xfrm>
          <a:off x="276161" y="1340059"/>
          <a:ext cx="8490454" cy="3790038"/>
        </p:xfrm>
        <a:graphic>
          <a:graphicData uri="http://schemas.openxmlformats.org/drawingml/2006/table">
            <a:tbl>
              <a:tblPr firstRow="1" bandRow="1">
                <a:tableStyleId>{5C22544A-7EE6-4342-B048-85BDC9FD1C3A}</a:tableStyleId>
              </a:tblPr>
              <a:tblGrid>
                <a:gridCol w="1696688">
                  <a:extLst>
                    <a:ext uri="{9D8B030D-6E8A-4147-A177-3AD203B41FA5}">
                      <a16:colId xmlns:a16="http://schemas.microsoft.com/office/drawing/2014/main" val="2462292104"/>
                    </a:ext>
                  </a:extLst>
                </a:gridCol>
                <a:gridCol w="1541662">
                  <a:extLst>
                    <a:ext uri="{9D8B030D-6E8A-4147-A177-3AD203B41FA5}">
                      <a16:colId xmlns:a16="http://schemas.microsoft.com/office/drawing/2014/main" val="707309364"/>
                    </a:ext>
                  </a:extLst>
                </a:gridCol>
                <a:gridCol w="1084390">
                  <a:extLst>
                    <a:ext uri="{9D8B030D-6E8A-4147-A177-3AD203B41FA5}">
                      <a16:colId xmlns:a16="http://schemas.microsoft.com/office/drawing/2014/main" val="854383974"/>
                    </a:ext>
                  </a:extLst>
                </a:gridCol>
                <a:gridCol w="1358753">
                  <a:extLst>
                    <a:ext uri="{9D8B030D-6E8A-4147-A177-3AD203B41FA5}">
                      <a16:colId xmlns:a16="http://schemas.microsoft.com/office/drawing/2014/main" val="296787991"/>
                    </a:ext>
                  </a:extLst>
                </a:gridCol>
                <a:gridCol w="1842156">
                  <a:extLst>
                    <a:ext uri="{9D8B030D-6E8A-4147-A177-3AD203B41FA5}">
                      <a16:colId xmlns:a16="http://schemas.microsoft.com/office/drawing/2014/main" val="714764798"/>
                    </a:ext>
                  </a:extLst>
                </a:gridCol>
                <a:gridCol w="966805">
                  <a:extLst>
                    <a:ext uri="{9D8B030D-6E8A-4147-A177-3AD203B41FA5}">
                      <a16:colId xmlns:a16="http://schemas.microsoft.com/office/drawing/2014/main" val="3716214621"/>
                    </a:ext>
                  </a:extLst>
                </a:gridCol>
              </a:tblGrid>
              <a:tr h="415520">
                <a:tc>
                  <a:txBody>
                    <a:bodyPr/>
                    <a:lstStyle/>
                    <a:p>
                      <a:pPr marL="0" marR="0" algn="ctr" rtl="0" eaLnBrk="1" latinLnBrk="0" hangingPunct="1">
                        <a:lnSpc>
                          <a:spcPct val="115000"/>
                        </a:lnSpc>
                        <a:spcBef>
                          <a:spcPts val="0"/>
                        </a:spcBef>
                        <a:spcAft>
                          <a:spcPts val="0"/>
                        </a:spcAft>
                      </a:pPr>
                      <a:r>
                        <a:rPr lang="en-US" sz="1000" dirty="0">
                          <a:effectLst/>
                          <a:latin typeface="Arial"/>
                        </a:rPr>
                        <a:t>Donor and Gift</a:t>
                      </a:r>
                    </a:p>
                  </a:txBody>
                  <a:tcPr marL="0" marR="0" marT="0" marB="0" anchor="ctr"/>
                </a:tc>
                <a:tc>
                  <a:txBody>
                    <a:bodyPr/>
                    <a:lstStyle/>
                    <a:p>
                      <a:pPr marL="0" marR="0" algn="ctr" rtl="0" eaLnBrk="1" latinLnBrk="0" hangingPunct="1">
                        <a:lnSpc>
                          <a:spcPct val="115000"/>
                        </a:lnSpc>
                        <a:spcBef>
                          <a:spcPts val="0"/>
                        </a:spcBef>
                        <a:spcAft>
                          <a:spcPts val="0"/>
                        </a:spcAft>
                      </a:pPr>
                      <a:r>
                        <a:rPr lang="en-US" sz="1000" dirty="0">
                          <a:effectLst/>
                          <a:latin typeface="Arial"/>
                        </a:rPr>
                        <a:t>Picture of Gift</a:t>
                      </a:r>
                    </a:p>
                  </a:txBody>
                  <a:tcPr marL="0" marR="0" marT="0" marB="0" anchor="ctr"/>
                </a:tc>
                <a:tc>
                  <a:txBody>
                    <a:bodyPr/>
                    <a:lstStyle/>
                    <a:p>
                      <a:pPr marL="0" marR="0" algn="ctr" rtl="0" eaLnBrk="1" latinLnBrk="0" hangingPunct="1">
                        <a:lnSpc>
                          <a:spcPct val="115000"/>
                        </a:lnSpc>
                        <a:spcBef>
                          <a:spcPts val="0"/>
                        </a:spcBef>
                        <a:spcAft>
                          <a:spcPts val="0"/>
                        </a:spcAft>
                      </a:pPr>
                      <a:r>
                        <a:rPr lang="en-US" sz="1000" dirty="0">
                          <a:effectLst/>
                          <a:latin typeface="Arial"/>
                        </a:rPr>
                        <a:t>Donor Category</a:t>
                      </a:r>
                    </a:p>
                  </a:txBody>
                  <a:tcPr marL="0" marR="0" marT="0" marB="0" anchor="ctr"/>
                </a:tc>
                <a:tc>
                  <a:txBody>
                    <a:bodyPr/>
                    <a:lstStyle/>
                    <a:p>
                      <a:pPr marL="0" marR="0" algn="ctr" rtl="0" eaLnBrk="1" latinLnBrk="0" hangingPunct="1">
                        <a:lnSpc>
                          <a:spcPct val="115000"/>
                        </a:lnSpc>
                        <a:spcBef>
                          <a:spcPts val="0"/>
                        </a:spcBef>
                        <a:spcAft>
                          <a:spcPts val="0"/>
                        </a:spcAft>
                      </a:pPr>
                      <a:r>
                        <a:rPr lang="en-US" sz="1000" dirty="0">
                          <a:effectLst/>
                          <a:latin typeface="Arial"/>
                        </a:rPr>
                        <a:t>Value of Gift</a:t>
                      </a:r>
                    </a:p>
                  </a:txBody>
                  <a:tcPr marL="0" marR="0" marT="0" marB="0" anchor="ctr"/>
                </a:tc>
                <a:tc>
                  <a:txBody>
                    <a:bodyPr/>
                    <a:lstStyle/>
                    <a:p>
                      <a:pPr marL="0" marR="0" algn="ctr" rtl="0" eaLnBrk="1" latinLnBrk="0" hangingPunct="1">
                        <a:lnSpc>
                          <a:spcPct val="115000"/>
                        </a:lnSpc>
                        <a:spcBef>
                          <a:spcPts val="0"/>
                        </a:spcBef>
                        <a:spcAft>
                          <a:spcPts val="0"/>
                        </a:spcAft>
                      </a:pPr>
                      <a:r>
                        <a:rPr lang="en-US" sz="1000" dirty="0">
                          <a:effectLst/>
                          <a:latin typeface="Arial"/>
                        </a:rPr>
                        <a:t>Legal Analysis</a:t>
                      </a:r>
                    </a:p>
                  </a:txBody>
                  <a:tcPr marL="0" marR="0" marT="0" marB="0" anchor="ctr"/>
                </a:tc>
                <a:tc>
                  <a:txBody>
                    <a:bodyPr/>
                    <a:lstStyle/>
                    <a:p>
                      <a:pPr marL="0" marR="0" algn="ctr" rtl="0" eaLnBrk="1" latinLnBrk="0" hangingPunct="1">
                        <a:lnSpc>
                          <a:spcPct val="115000"/>
                        </a:lnSpc>
                        <a:spcBef>
                          <a:spcPts val="0"/>
                        </a:spcBef>
                        <a:spcAft>
                          <a:spcPts val="0"/>
                        </a:spcAft>
                      </a:pPr>
                      <a:r>
                        <a:rPr lang="en-US" sz="1000" dirty="0">
                          <a:effectLst/>
                          <a:latin typeface="Arial"/>
                        </a:rPr>
                        <a:t>Disposition of Gift</a:t>
                      </a:r>
                    </a:p>
                  </a:txBody>
                  <a:tcPr marL="0" marR="0" marT="0" marB="0" anchor="ctr"/>
                </a:tc>
                <a:extLst>
                  <a:ext uri="{0D108BD9-81ED-4DB2-BD59-A6C34878D82A}">
                    <a16:rowId xmlns:a16="http://schemas.microsoft.com/office/drawing/2014/main" val="1082059622"/>
                  </a:ext>
                </a:extLst>
              </a:tr>
              <a:tr h="1125982">
                <a:tc>
                  <a:txBody>
                    <a:bodyPr/>
                    <a:lstStyle/>
                    <a:p>
                      <a:pPr marL="0" marR="0" rtl="0" latinLnBrk="0">
                        <a:lnSpc>
                          <a:spcPct val="115000"/>
                        </a:lnSpc>
                        <a:spcBef>
                          <a:spcPts val="0"/>
                        </a:spcBef>
                        <a:spcAft>
                          <a:spcPts val="0"/>
                        </a:spcAft>
                      </a:pPr>
                      <a:r>
                        <a:rPr lang="en-US" sz="1000" dirty="0">
                          <a:effectLst/>
                          <a:latin typeface="Arial"/>
                        </a:rPr>
                        <a:t>Donor: IMCOM Chapter of the Field Artillery Association</a:t>
                      </a:r>
                    </a:p>
                    <a:p>
                      <a:pPr marL="0" marR="0" rtl="0" latinLnBrk="0">
                        <a:lnSpc>
                          <a:spcPct val="115000"/>
                        </a:lnSpc>
                        <a:spcBef>
                          <a:spcPts val="0"/>
                        </a:spcBef>
                        <a:spcAft>
                          <a:spcPts val="0"/>
                        </a:spcAft>
                      </a:pPr>
                      <a:r>
                        <a:rPr lang="en-US" sz="1000" dirty="0">
                          <a:effectLst/>
                          <a:latin typeface="Arial"/>
                        </a:rPr>
                        <a:t>Event: Luncheon  </a:t>
                      </a:r>
                    </a:p>
                    <a:p>
                      <a:pPr marL="0" marR="0" rtl="0" latinLnBrk="0">
                        <a:lnSpc>
                          <a:spcPct val="115000"/>
                        </a:lnSpc>
                        <a:spcBef>
                          <a:spcPts val="0"/>
                        </a:spcBef>
                        <a:spcAft>
                          <a:spcPts val="0"/>
                        </a:spcAft>
                      </a:pPr>
                      <a:r>
                        <a:rPr lang="en-US" sz="1000" dirty="0">
                          <a:effectLst/>
                          <a:latin typeface="Arial"/>
                        </a:rPr>
                        <a:t>Date: 29 Nov 20</a:t>
                      </a:r>
                    </a:p>
                    <a:p>
                      <a:pPr marL="0" marR="0" rtl="0" latinLnBrk="0">
                        <a:lnSpc>
                          <a:spcPct val="115000"/>
                        </a:lnSpc>
                        <a:spcBef>
                          <a:spcPts val="0"/>
                        </a:spcBef>
                        <a:spcAft>
                          <a:spcPts val="0"/>
                        </a:spcAft>
                      </a:pPr>
                      <a:r>
                        <a:rPr lang="en-US" sz="1000" dirty="0">
                          <a:effectLst/>
                          <a:latin typeface="Arial"/>
                        </a:rPr>
                        <a:t>Gift: Admission Fee</a:t>
                      </a: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N/A</a:t>
                      </a: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NFE</a:t>
                      </a:r>
                      <a:r>
                        <a:rPr lang="en-US" sz="1000" baseline="0" dirty="0">
                          <a:effectLst/>
                          <a:latin typeface="Arial"/>
                        </a:rPr>
                        <a:t> </a:t>
                      </a:r>
                    </a:p>
                    <a:p>
                      <a:pPr marL="0" marR="0" rtl="0" latinLnBrk="0">
                        <a:lnSpc>
                          <a:spcPct val="115000"/>
                        </a:lnSpc>
                        <a:spcBef>
                          <a:spcPts val="0"/>
                        </a:spcBef>
                        <a:spcAft>
                          <a:spcPts val="0"/>
                        </a:spcAft>
                      </a:pPr>
                      <a:r>
                        <a:rPr lang="en-US" sz="1000" dirty="0">
                          <a:effectLst/>
                          <a:latin typeface="Arial"/>
                        </a:rPr>
                        <a:t>Not a prohibited source</a:t>
                      </a: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$55.00</a:t>
                      </a: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Acceptable under 5 CFR 2635.204g, employee assigned to speak at an NFE-sponsored event on behalf of the agency.  Gift to agency so not OGE 278e reportable</a:t>
                      </a:r>
                      <a:endParaRPr lang="en-US" sz="1000" dirty="0">
                        <a:solidFill>
                          <a:srgbClr val="FF0000"/>
                        </a:solidFill>
                        <a:effectLst/>
                        <a:latin typeface="Arial"/>
                      </a:endParaRP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Accepted</a:t>
                      </a:r>
                    </a:p>
                  </a:txBody>
                  <a:tcPr marL="0" marR="0" marT="0" marB="0" anchor="ctr"/>
                </a:tc>
                <a:extLst>
                  <a:ext uri="{0D108BD9-81ED-4DB2-BD59-A6C34878D82A}">
                    <a16:rowId xmlns:a16="http://schemas.microsoft.com/office/drawing/2014/main" val="4066615574"/>
                  </a:ext>
                </a:extLst>
              </a:tr>
              <a:tr h="1193165">
                <a:tc>
                  <a:txBody>
                    <a:bodyPr/>
                    <a:lstStyle/>
                    <a:p>
                      <a:pPr marL="0" marR="0" rtl="0" latinLnBrk="0">
                        <a:lnSpc>
                          <a:spcPct val="115000"/>
                        </a:lnSpc>
                        <a:spcBef>
                          <a:spcPts val="0"/>
                        </a:spcBef>
                        <a:spcAft>
                          <a:spcPts val="0"/>
                        </a:spcAft>
                      </a:pPr>
                      <a:r>
                        <a:rPr lang="en-US" sz="1000" dirty="0">
                          <a:effectLst/>
                          <a:latin typeface="Arial"/>
                        </a:rPr>
                        <a:t>Donor: Egyptian Chief of Staff</a:t>
                      </a:r>
                    </a:p>
                    <a:p>
                      <a:pPr marL="0" marR="0" rtl="0" latinLnBrk="0">
                        <a:lnSpc>
                          <a:spcPct val="115000"/>
                        </a:lnSpc>
                        <a:spcBef>
                          <a:spcPts val="0"/>
                        </a:spcBef>
                        <a:spcAft>
                          <a:spcPts val="0"/>
                        </a:spcAft>
                      </a:pPr>
                      <a:r>
                        <a:rPr lang="en-US" sz="1000" dirty="0">
                          <a:effectLst/>
                          <a:latin typeface="Arial"/>
                        </a:rPr>
                        <a:t>Event:</a:t>
                      </a:r>
                      <a:r>
                        <a:rPr lang="en-US" sz="1000" baseline="0" dirty="0">
                          <a:effectLst/>
                          <a:latin typeface="Arial"/>
                        </a:rPr>
                        <a:t> The Inspector General</a:t>
                      </a:r>
                      <a:r>
                        <a:rPr lang="en-US" sz="1000" dirty="0">
                          <a:effectLst/>
                          <a:latin typeface="Arial"/>
                        </a:rPr>
                        <a:t>'s (TIG) official visit to troops stationed in South West Asia</a:t>
                      </a:r>
                    </a:p>
                    <a:p>
                      <a:pPr marL="0" marR="0" rtl="0" latinLnBrk="0">
                        <a:lnSpc>
                          <a:spcPct val="115000"/>
                        </a:lnSpc>
                        <a:spcBef>
                          <a:spcPts val="0"/>
                        </a:spcBef>
                        <a:spcAft>
                          <a:spcPts val="0"/>
                        </a:spcAft>
                      </a:pPr>
                      <a:r>
                        <a:rPr lang="en-US" sz="1000" dirty="0">
                          <a:effectLst/>
                          <a:latin typeface="Arial"/>
                        </a:rPr>
                        <a:t>Date: 15 Mar</a:t>
                      </a:r>
                      <a:r>
                        <a:rPr lang="en-US" sz="1000" baseline="0" dirty="0">
                          <a:effectLst/>
                          <a:latin typeface="Arial"/>
                        </a:rPr>
                        <a:t> </a:t>
                      </a:r>
                      <a:r>
                        <a:rPr lang="en-US" sz="1000" dirty="0">
                          <a:effectLst/>
                          <a:latin typeface="Arial"/>
                        </a:rPr>
                        <a:t>20</a:t>
                      </a:r>
                    </a:p>
                    <a:p>
                      <a:pPr marL="0" marR="0" rtl="0" latinLnBrk="0">
                        <a:lnSpc>
                          <a:spcPct val="115000"/>
                        </a:lnSpc>
                        <a:spcBef>
                          <a:spcPts val="0"/>
                        </a:spcBef>
                        <a:spcAft>
                          <a:spcPts val="0"/>
                        </a:spcAft>
                      </a:pPr>
                      <a:r>
                        <a:rPr lang="en-US" sz="1000" dirty="0">
                          <a:effectLst/>
                          <a:latin typeface="Arial"/>
                        </a:rPr>
                        <a:t>Gift: Gold bracelet for TIG's spouse</a:t>
                      </a:r>
                    </a:p>
                  </a:txBody>
                  <a:tcPr marL="0" marR="0" marT="0" marB="0" anchor="ctr"/>
                </a:tc>
                <a:tc>
                  <a:txBody>
                    <a:bodyPr/>
                    <a:lstStyle/>
                    <a:p>
                      <a:pPr marL="0" marR="0" rtl="0" latinLnBrk="0">
                        <a:lnSpc>
                          <a:spcPct val="115000"/>
                        </a:lnSpc>
                        <a:spcBef>
                          <a:spcPts val="0"/>
                        </a:spcBef>
                        <a:spcAft>
                          <a:spcPts val="0"/>
                        </a:spcAft>
                      </a:pPr>
                      <a:endParaRPr lang="en-US" sz="1000" dirty="0">
                        <a:effectLst/>
                        <a:latin typeface="Arial"/>
                      </a:endParaRP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Foreign Government Official</a:t>
                      </a: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$800.00</a:t>
                      </a: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Gift exceeds $415 limit on gifts from foreign</a:t>
                      </a:r>
                      <a:r>
                        <a:rPr lang="en-US" sz="1000" baseline="0" dirty="0">
                          <a:effectLst/>
                          <a:latin typeface="Arial"/>
                        </a:rPr>
                        <a:t> </a:t>
                      </a:r>
                      <a:r>
                        <a:rPr lang="en-US" sz="1000" dirty="0">
                          <a:effectLst/>
                          <a:latin typeface="Arial"/>
                        </a:rPr>
                        <a:t>governments IAW DODD 5500.7-R, para. 2-300; 5 USC 7342; DODD 1005.13; Title 41, CFR parts </a:t>
                      </a:r>
                    </a:p>
                    <a:p>
                      <a:pPr marL="0" marR="0" rtl="0" latinLnBrk="0">
                        <a:lnSpc>
                          <a:spcPct val="115000"/>
                        </a:lnSpc>
                        <a:spcBef>
                          <a:spcPts val="0"/>
                        </a:spcBef>
                        <a:spcAft>
                          <a:spcPts val="0"/>
                        </a:spcAft>
                      </a:pPr>
                      <a:r>
                        <a:rPr lang="en-US" sz="1000" dirty="0">
                          <a:effectLst/>
                          <a:latin typeface="Arial"/>
                        </a:rPr>
                        <a:t>101-49 and 101-45; and GSA Federal Management Regulation part 102-42.</a:t>
                      </a:r>
                      <a:r>
                        <a:rPr lang="en-US" sz="1000" baseline="0" dirty="0">
                          <a:effectLst/>
                          <a:latin typeface="Arial"/>
                        </a:rPr>
                        <a:t> </a:t>
                      </a:r>
                      <a:endParaRPr lang="en-US" sz="1000" dirty="0">
                        <a:effectLst/>
                        <a:latin typeface="Arial"/>
                      </a:endParaRPr>
                    </a:p>
                  </a:txBody>
                  <a:tcPr marL="0" marR="0" marT="0" marB="0" anchor="ctr"/>
                </a:tc>
                <a:tc>
                  <a:txBody>
                    <a:bodyPr/>
                    <a:lstStyle/>
                    <a:p>
                      <a:pPr marL="0" marR="0" rtl="0" latinLnBrk="0">
                        <a:lnSpc>
                          <a:spcPct val="115000"/>
                        </a:lnSpc>
                        <a:spcBef>
                          <a:spcPts val="0"/>
                        </a:spcBef>
                        <a:spcAft>
                          <a:spcPts val="0"/>
                        </a:spcAft>
                      </a:pPr>
                      <a:r>
                        <a:rPr lang="en-US" sz="1000" dirty="0">
                          <a:effectLst/>
                          <a:latin typeface="Arial"/>
                        </a:rPr>
                        <a:t>Coordinate with</a:t>
                      </a:r>
                      <a:r>
                        <a:rPr lang="en-US" sz="1000" baseline="0" dirty="0">
                          <a:effectLst/>
                          <a:latin typeface="Arial"/>
                        </a:rPr>
                        <a:t> the Office of the Administrative Assistant to the Secretary of the Army Gifts Point of Contact</a:t>
                      </a:r>
                      <a:endParaRPr lang="en-US" sz="1000" dirty="0">
                        <a:effectLst/>
                        <a:latin typeface="Arial"/>
                      </a:endParaRPr>
                    </a:p>
                  </a:txBody>
                  <a:tcPr marL="0" marR="0" marT="0" marB="0" anchor="ctr"/>
                </a:tc>
                <a:extLst>
                  <a:ext uri="{0D108BD9-81ED-4DB2-BD59-A6C34878D82A}">
                    <a16:rowId xmlns:a16="http://schemas.microsoft.com/office/drawing/2014/main" val="2039802051"/>
                  </a:ext>
                </a:extLst>
              </a:tr>
              <a:tr h="204343">
                <a:tc>
                  <a:txBody>
                    <a:bodyPr/>
                    <a:lstStyle/>
                    <a:p>
                      <a:pPr marL="0" marR="0" rtl="0" latinLnBrk="0">
                        <a:lnSpc>
                          <a:spcPct val="115000"/>
                        </a:lnSpc>
                        <a:spcBef>
                          <a:spcPts val="0"/>
                        </a:spcBef>
                        <a:spcAft>
                          <a:spcPts val="0"/>
                        </a:spcAft>
                      </a:pPr>
                      <a:r>
                        <a:rPr lang="en-US" sz="1000" dirty="0">
                          <a:effectLst/>
                          <a:latin typeface="Arial"/>
                        </a:rPr>
                        <a:t>Donor:</a:t>
                      </a:r>
                    </a:p>
                    <a:p>
                      <a:pPr marL="0" marR="0" rtl="0" latinLnBrk="0">
                        <a:lnSpc>
                          <a:spcPct val="115000"/>
                        </a:lnSpc>
                        <a:spcBef>
                          <a:spcPts val="0"/>
                        </a:spcBef>
                        <a:spcAft>
                          <a:spcPts val="0"/>
                        </a:spcAft>
                      </a:pPr>
                      <a:r>
                        <a:rPr lang="en-US" sz="1000" dirty="0">
                          <a:effectLst/>
                          <a:latin typeface="Arial"/>
                        </a:rPr>
                        <a:t>Event:</a:t>
                      </a:r>
                    </a:p>
                    <a:p>
                      <a:pPr marL="0" marR="0" rtl="0" latinLnBrk="0">
                        <a:lnSpc>
                          <a:spcPct val="115000"/>
                        </a:lnSpc>
                        <a:spcBef>
                          <a:spcPts val="0"/>
                        </a:spcBef>
                        <a:spcAft>
                          <a:spcPts val="0"/>
                        </a:spcAft>
                      </a:pPr>
                      <a:r>
                        <a:rPr lang="en-US" sz="1000" dirty="0">
                          <a:effectLst/>
                          <a:latin typeface="Arial"/>
                        </a:rPr>
                        <a:t>Date:</a:t>
                      </a:r>
                    </a:p>
                    <a:p>
                      <a:pPr marL="0" marR="0" rtl="0" latinLnBrk="0">
                        <a:lnSpc>
                          <a:spcPct val="115000"/>
                        </a:lnSpc>
                        <a:spcBef>
                          <a:spcPts val="0"/>
                        </a:spcBef>
                        <a:spcAft>
                          <a:spcPts val="0"/>
                        </a:spcAft>
                      </a:pPr>
                      <a:r>
                        <a:rPr lang="en-US" sz="1000" dirty="0">
                          <a:effectLst/>
                          <a:latin typeface="Arial"/>
                        </a:rPr>
                        <a:t>Gift:</a:t>
                      </a:r>
                    </a:p>
                  </a:txBody>
                  <a:tcPr marL="0" marR="0" marT="0" marB="0" anchor="ctr"/>
                </a:tc>
                <a:tc>
                  <a:txBody>
                    <a:bodyPr/>
                    <a:lstStyle/>
                    <a:p>
                      <a:pPr marL="0" marR="0" rtl="0" latinLnBrk="0">
                        <a:lnSpc>
                          <a:spcPct val="115000"/>
                        </a:lnSpc>
                        <a:spcBef>
                          <a:spcPts val="0"/>
                        </a:spcBef>
                        <a:spcAft>
                          <a:spcPts val="0"/>
                        </a:spcAft>
                      </a:pPr>
                      <a:endParaRPr lang="en-US" sz="1000" dirty="0">
                        <a:effectLst/>
                        <a:latin typeface="Arial"/>
                      </a:endParaRPr>
                    </a:p>
                  </a:txBody>
                  <a:tcPr marL="0" marR="0" marT="0" marB="0" anchor="ctr"/>
                </a:tc>
                <a:tc>
                  <a:txBody>
                    <a:bodyPr/>
                    <a:lstStyle/>
                    <a:p>
                      <a:pPr marL="0" marR="0" rtl="0" latinLnBrk="0">
                        <a:lnSpc>
                          <a:spcPct val="115000"/>
                        </a:lnSpc>
                        <a:spcBef>
                          <a:spcPts val="0"/>
                        </a:spcBef>
                        <a:spcAft>
                          <a:spcPts val="0"/>
                        </a:spcAft>
                      </a:pPr>
                      <a:endParaRPr lang="en-US" sz="1000" dirty="0">
                        <a:effectLst/>
                        <a:latin typeface="Arial"/>
                      </a:endParaRPr>
                    </a:p>
                  </a:txBody>
                  <a:tcPr marL="0" marR="0" marT="0" marB="0" anchor="ctr"/>
                </a:tc>
                <a:tc>
                  <a:txBody>
                    <a:bodyPr/>
                    <a:lstStyle/>
                    <a:p>
                      <a:pPr marL="0" marR="0" rtl="0" latinLnBrk="0">
                        <a:lnSpc>
                          <a:spcPct val="115000"/>
                        </a:lnSpc>
                        <a:spcBef>
                          <a:spcPts val="0"/>
                        </a:spcBef>
                        <a:spcAft>
                          <a:spcPts val="0"/>
                        </a:spcAft>
                      </a:pPr>
                      <a:endParaRPr lang="en-US" sz="1000" dirty="0">
                        <a:effectLst/>
                        <a:latin typeface="Arial"/>
                      </a:endParaRPr>
                    </a:p>
                  </a:txBody>
                  <a:tcPr marL="0" marR="0" marT="0" marB="0" anchor="ctr"/>
                </a:tc>
                <a:tc>
                  <a:txBody>
                    <a:bodyPr/>
                    <a:lstStyle/>
                    <a:p>
                      <a:pPr marL="0" marR="0" rtl="0" latinLnBrk="0">
                        <a:lnSpc>
                          <a:spcPct val="115000"/>
                        </a:lnSpc>
                        <a:spcBef>
                          <a:spcPts val="0"/>
                        </a:spcBef>
                        <a:spcAft>
                          <a:spcPts val="0"/>
                        </a:spcAft>
                      </a:pPr>
                      <a:endParaRPr lang="en-US" sz="1000" dirty="0">
                        <a:effectLst/>
                        <a:latin typeface="Arial"/>
                      </a:endParaRPr>
                    </a:p>
                  </a:txBody>
                  <a:tcPr marL="0" marR="0" marT="0" marB="0" anchor="ctr"/>
                </a:tc>
                <a:tc>
                  <a:txBody>
                    <a:bodyPr/>
                    <a:lstStyle/>
                    <a:p>
                      <a:pPr marL="0" marR="0" rtl="0" latinLnBrk="0">
                        <a:lnSpc>
                          <a:spcPct val="115000"/>
                        </a:lnSpc>
                        <a:spcBef>
                          <a:spcPts val="0"/>
                        </a:spcBef>
                        <a:spcAft>
                          <a:spcPts val="0"/>
                        </a:spcAft>
                      </a:pPr>
                      <a:endParaRPr lang="en-US" sz="1000" dirty="0">
                        <a:effectLst/>
                        <a:latin typeface="Arial"/>
                      </a:endParaRPr>
                    </a:p>
                  </a:txBody>
                  <a:tcPr marL="0" marR="0" marT="0" marB="0" anchor="ctr"/>
                </a:tc>
                <a:extLst>
                  <a:ext uri="{0D108BD9-81ED-4DB2-BD59-A6C34878D82A}">
                    <a16:rowId xmlns:a16="http://schemas.microsoft.com/office/drawing/2014/main" val="2299077579"/>
                  </a:ext>
                </a:extLst>
              </a:tr>
            </a:tbl>
          </a:graphicData>
        </a:graphic>
      </p:graphicFrame>
      <p:pic>
        <p:nvPicPr>
          <p:cNvPr id="6" name="Picture 6" descr="Picture1.jpg">
            <a:extLst>
              <a:ext uri="{FF2B5EF4-FFF2-40B4-BE49-F238E27FC236}">
                <a16:creationId xmlns:a16="http://schemas.microsoft.com/office/drawing/2014/main" id="{B61A47A8-D7D2-477D-AC1D-18B0B8CE2B07}"/>
              </a:ext>
            </a:extLst>
          </p:cNvPr>
          <p:cNvPicPr>
            <a:picLocks noChangeAspect="1"/>
          </p:cNvPicPr>
          <p:nvPr/>
        </p:nvPicPr>
        <p:blipFill>
          <a:blip r:embed="rId2"/>
          <a:stretch>
            <a:fillRect/>
          </a:stretch>
        </p:blipFill>
        <p:spPr>
          <a:xfrm>
            <a:off x="2040012" y="3559314"/>
            <a:ext cx="1389500" cy="544843"/>
          </a:xfrm>
          <a:prstGeom prst="rect">
            <a:avLst/>
          </a:prstGeom>
        </p:spPr>
      </p:pic>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714154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24" y="4648840"/>
            <a:ext cx="8229600" cy="1635275"/>
          </a:xfrm>
        </p:spPr>
        <p:txBody>
          <a:bodyPr>
            <a:normAutofit lnSpcReduction="10000"/>
          </a:bodyPr>
          <a:lstStyle/>
          <a:p>
            <a:pPr marL="346075" indent="-346075" algn="ctr">
              <a:buNone/>
            </a:pPr>
            <a:r>
              <a:rPr lang="en-US" sz="1300" b="1" u="sng" dirty="0">
                <a:latin typeface="Arial" pitchFamily="34" charset="0"/>
                <a:cs typeface="Arial" pitchFamily="34" charset="0"/>
              </a:rPr>
              <a:t>Record Circumstances Surrounding the Receipt of the Gift</a:t>
            </a:r>
            <a:r>
              <a:rPr lang="en-US" sz="1300" b="1" dirty="0">
                <a:latin typeface="Arial" pitchFamily="34" charset="0"/>
                <a:cs typeface="Arial" pitchFamily="34" charset="0"/>
              </a:rPr>
              <a:t>:</a:t>
            </a:r>
            <a:r>
              <a:rPr lang="en-US" sz="1300" dirty="0">
                <a:latin typeface="Arial" pitchFamily="34" charset="0"/>
                <a:cs typeface="Arial" pitchFamily="34" charset="0"/>
              </a:rPr>
              <a:t> </a:t>
            </a:r>
          </a:p>
          <a:p>
            <a:pPr marL="798513" lvl="1" indent="-284163">
              <a:buFont typeface="+mj-lt"/>
              <a:buAutoNum type="alphaLcParenR"/>
            </a:pPr>
            <a:r>
              <a:rPr lang="en-US" sz="1300" dirty="0">
                <a:latin typeface="Arial" pitchFamily="34" charset="0"/>
                <a:cs typeface="Arial" pitchFamily="34" charset="0"/>
              </a:rPr>
              <a:t>Record the who, what, when, where and why gift was accepted by SO.</a:t>
            </a:r>
          </a:p>
          <a:p>
            <a:pPr marL="798513" lvl="1" indent="-284163">
              <a:buFont typeface="+mj-lt"/>
              <a:buAutoNum type="alphaLcParenR"/>
            </a:pPr>
            <a:r>
              <a:rPr lang="en-US" sz="1300" dirty="0">
                <a:latin typeface="Arial" pitchFamily="34" charset="0"/>
                <a:cs typeface="Arial" pitchFamily="34" charset="0"/>
              </a:rPr>
              <a:t>Take picture of the gift.</a:t>
            </a:r>
          </a:p>
          <a:p>
            <a:pPr marL="798513" lvl="1" indent="-284163">
              <a:buFont typeface="+mj-lt"/>
              <a:buAutoNum type="alphaLcParenR"/>
            </a:pPr>
            <a:r>
              <a:rPr lang="en-US" sz="1300" dirty="0">
                <a:latin typeface="Arial" pitchFamily="34" charset="0"/>
                <a:cs typeface="Arial" pitchFamily="34" charset="0"/>
              </a:rPr>
              <a:t>Enter gift into gift log.</a:t>
            </a:r>
          </a:p>
          <a:p>
            <a:pPr marL="798513" lvl="1" indent="-284163">
              <a:buFont typeface="+mj-lt"/>
              <a:buAutoNum type="alphaLcParenR"/>
            </a:pPr>
            <a:r>
              <a:rPr lang="en-US" sz="1300" dirty="0">
                <a:latin typeface="Arial" pitchFamily="34" charset="0"/>
                <a:cs typeface="Arial" pitchFamily="34" charset="0"/>
              </a:rPr>
              <a:t>Estimate the value of the gift (online resources, local or national experts, must be U.S. value).</a:t>
            </a:r>
          </a:p>
          <a:p>
            <a:pPr marL="798513" lvl="1" indent="-284163">
              <a:buFont typeface="+mj-lt"/>
              <a:buAutoNum type="alphaLcParenR"/>
            </a:pPr>
            <a:r>
              <a:rPr lang="en-US" sz="1300" dirty="0">
                <a:latin typeface="Arial" pitchFamily="34" charset="0"/>
                <a:cs typeface="Arial" pitchFamily="34" charset="0"/>
              </a:rPr>
              <a:t>Obtain legal review as soon as possible, and act on the legal review’s disposition recommendations immediately.</a:t>
            </a: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a:p>
            <a:pPr marL="514350" indent="-514350">
              <a:buFont typeface="+mj-lt"/>
              <a:buAutoNum type="arabicPeriod" startAt="4"/>
            </a:pPr>
            <a:endParaRPr lang="en-US" sz="1300" b="1" dirty="0">
              <a:latin typeface="Arial" pitchFamily="34" charset="0"/>
              <a:cs typeface="Arial" pitchFamily="34" charset="0"/>
            </a:endParaRPr>
          </a:p>
        </p:txBody>
      </p:sp>
      <p:sp>
        <p:nvSpPr>
          <p:cNvPr id="6" name="Title 1"/>
          <p:cNvSpPr txBox="1">
            <a:spLocks/>
          </p:cNvSpPr>
          <p:nvPr/>
        </p:nvSpPr>
        <p:spPr>
          <a:xfrm>
            <a:off x="981326" y="243856"/>
            <a:ext cx="7219950" cy="1143000"/>
          </a:xfrm>
          <a:prstGeom prst="rect">
            <a:avLst/>
          </a:prstGeom>
        </p:spPr>
        <p:txBody>
          <a:bodyPr vert="horz" lIns="91440" tIns="45720" rIns="91440" bIns="45720" rtlCol="0" anchor="ctr">
            <a:normAutofit/>
          </a:bodyPr>
          <a:lstStyle/>
          <a:p>
            <a:pPr marL="114300" marR="0" lvl="1"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66"/>
                </a:solidFill>
                <a:effectLst>
                  <a:outerShdw blurRad="38100" dist="38100" dir="2700000" algn="tl">
                    <a:srgbClr val="000000">
                      <a:alpha val="43137"/>
                    </a:srgbClr>
                  </a:outerShdw>
                </a:effectLst>
                <a:uLnTx/>
                <a:uFillTx/>
                <a:latin typeface="Arial" pitchFamily="34" charset="0"/>
                <a:cs typeface="Arial" pitchFamily="34" charset="0"/>
              </a:rPr>
              <a:t>Receipt of a Gift</a:t>
            </a:r>
            <a:br>
              <a:rPr kumimoji="0" lang="en-US" sz="2100" b="1" i="0" u="none" strike="noStrike" kern="0" cap="none" spc="0" normalizeH="0" baseline="0" noProof="0" dirty="0">
                <a:ln>
                  <a:noFill/>
                </a:ln>
                <a:solidFill>
                  <a:srgbClr val="000066"/>
                </a:solidFill>
                <a:effectLst>
                  <a:outerShdw blurRad="38100" dist="38100" dir="2700000" algn="tl">
                    <a:srgbClr val="000000">
                      <a:alpha val="43137"/>
                    </a:srgbClr>
                  </a:outerShdw>
                </a:effectLst>
                <a:uLnTx/>
                <a:uFillTx/>
                <a:latin typeface="Arial" pitchFamily="34" charset="0"/>
                <a:cs typeface="Arial" pitchFamily="34" charset="0"/>
              </a:rPr>
            </a:br>
            <a:r>
              <a:rPr kumimoji="0" lang="en-US" sz="1200" i="0" u="none" strike="noStrike" kern="0" cap="none" spc="0" normalizeH="0" baseline="0" noProof="0" dirty="0">
                <a:ln>
                  <a:noFill/>
                </a:ln>
                <a:solidFill>
                  <a:srgbClr val="000066"/>
                </a:solidFill>
                <a:uLnTx/>
                <a:uFillTx/>
                <a:latin typeface="Arial" pitchFamily="34" charset="0"/>
                <a:cs typeface="Arial" pitchFamily="34" charset="0"/>
              </a:rPr>
              <a:t>(5 CFR</a:t>
            </a:r>
            <a:r>
              <a:rPr kumimoji="0" lang="en-US" sz="1200" i="0" u="none" strike="noStrike" kern="0" cap="none" spc="0" normalizeH="0" noProof="0" dirty="0">
                <a:ln>
                  <a:noFill/>
                </a:ln>
                <a:solidFill>
                  <a:srgbClr val="000066"/>
                </a:solidFill>
                <a:uLnTx/>
                <a:uFillTx/>
                <a:latin typeface="Arial" pitchFamily="34" charset="0"/>
                <a:cs typeface="Arial" pitchFamily="34" charset="0"/>
              </a:rPr>
              <a:t> 2635.206/DOD Joint Ethics Regulation</a:t>
            </a:r>
            <a:r>
              <a:rPr kumimoji="0" lang="en-US" sz="1200" i="0" u="none" strike="noStrike" kern="0" cap="none" spc="0" normalizeH="0" baseline="0" noProof="0" dirty="0">
                <a:ln>
                  <a:noFill/>
                </a:ln>
                <a:solidFill>
                  <a:srgbClr val="000066"/>
                </a:solidFill>
                <a:uLnTx/>
                <a:uFillTx/>
                <a:latin typeface="Arial" pitchFamily="34" charset="0"/>
                <a:cs typeface="Arial" pitchFamily="34" charset="0"/>
              </a:rPr>
              <a:t>)</a:t>
            </a:r>
          </a:p>
        </p:txBody>
      </p:sp>
      <p:sp>
        <p:nvSpPr>
          <p:cNvPr id="7" name="Rectangle 6"/>
          <p:cNvSpPr/>
          <p:nvPr/>
        </p:nvSpPr>
        <p:spPr>
          <a:xfrm>
            <a:off x="1622605" y="1377950"/>
            <a:ext cx="969963" cy="788988"/>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spcBef>
                <a:spcPts val="300"/>
              </a:spcBef>
              <a:defRPr/>
            </a:pPr>
            <a:r>
              <a:rPr lang="en-US" sz="1350" b="1" dirty="0">
                <a:effectLst>
                  <a:outerShdw blurRad="38100" dist="38100" dir="2700000" algn="tl">
                    <a:srgbClr val="000000">
                      <a:alpha val="43137"/>
                    </a:srgbClr>
                  </a:outerShdw>
                </a:effectLst>
                <a:cs typeface="Arial" panose="020B0604020202020204" pitchFamily="34" charset="0"/>
              </a:rPr>
              <a:t>Initiate </a:t>
            </a:r>
            <a:r>
              <a:rPr lang="en-US" sz="800" b="1" dirty="0">
                <a:effectLst>
                  <a:outerShdw blurRad="38100" dist="38100" dir="2700000" algn="tl">
                    <a:srgbClr val="000000">
                      <a:alpha val="43137"/>
                    </a:srgbClr>
                  </a:outerShdw>
                </a:effectLst>
                <a:cs typeface="Arial" panose="020B0604020202020204" pitchFamily="34" charset="0"/>
              </a:rPr>
              <a:t>Record the Circumstances of Gift  (See Below)</a:t>
            </a:r>
          </a:p>
          <a:p>
            <a:pPr algn="ctr">
              <a:spcBef>
                <a:spcPts val="300"/>
              </a:spcBef>
              <a:defRPr/>
            </a:pPr>
            <a:r>
              <a:rPr lang="en-US" sz="800" b="1" dirty="0">
                <a:effectLst>
                  <a:outerShdw blurRad="38100" dist="38100" dir="2700000" algn="tl">
                    <a:srgbClr val="000000">
                      <a:alpha val="43137"/>
                    </a:srgbClr>
                  </a:outerShdw>
                </a:effectLst>
                <a:cs typeface="Arial" panose="020B0604020202020204" pitchFamily="34" charset="0"/>
              </a:rPr>
              <a:t>Take Picture</a:t>
            </a:r>
          </a:p>
          <a:p>
            <a:pPr algn="ctr">
              <a:defRPr/>
            </a:pPr>
            <a:r>
              <a:rPr lang="en-US" sz="1350" b="1" dirty="0">
                <a:effectLst>
                  <a:outerShdw blurRad="38100" dist="38100" dir="2700000" algn="tl">
                    <a:srgbClr val="000000">
                      <a:alpha val="43137"/>
                    </a:srgbClr>
                  </a:outerShdw>
                </a:effectLst>
              </a:rPr>
              <a:t> </a:t>
            </a:r>
          </a:p>
        </p:txBody>
      </p:sp>
      <p:sp>
        <p:nvSpPr>
          <p:cNvPr id="8" name="TextBox 7"/>
          <p:cNvSpPr txBox="1"/>
          <p:nvPr/>
        </p:nvSpPr>
        <p:spPr>
          <a:xfrm>
            <a:off x="1551037" y="2148341"/>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t>Secretary</a:t>
            </a:r>
          </a:p>
          <a:p>
            <a:pPr marL="171450" indent="-171450">
              <a:buFont typeface="Arial" panose="020B0604020202020204" pitchFamily="34" charset="0"/>
              <a:buChar char="•"/>
              <a:defRPr/>
            </a:pPr>
            <a:r>
              <a:rPr lang="en-US" sz="900" b="1" i="1" dirty="0"/>
              <a:t>Aide-de-camp</a:t>
            </a:r>
          </a:p>
          <a:p>
            <a:pPr marL="171450" indent="-171450">
              <a:buFont typeface="Arial" panose="020B0604020202020204" pitchFamily="34" charset="0"/>
              <a:buChar char="•"/>
              <a:defRPr/>
            </a:pPr>
            <a:r>
              <a:rPr lang="en-US" sz="900" b="1" i="1" dirty="0"/>
              <a:t>XO</a:t>
            </a:r>
          </a:p>
          <a:p>
            <a:pPr algn="ctr">
              <a:defRPr/>
            </a:pPr>
            <a:r>
              <a:rPr lang="en-US" sz="900" i="1" dirty="0"/>
              <a:t> </a:t>
            </a:r>
          </a:p>
        </p:txBody>
      </p:sp>
      <p:grpSp>
        <p:nvGrpSpPr>
          <p:cNvPr id="9" name="Group 14"/>
          <p:cNvGrpSpPr>
            <a:grpSpLocks/>
          </p:cNvGrpSpPr>
          <p:nvPr/>
        </p:nvGrpSpPr>
        <p:grpSpPr bwMode="auto">
          <a:xfrm>
            <a:off x="26169" y="1377493"/>
            <a:ext cx="681037" cy="731837"/>
            <a:chOff x="337775" y="1940901"/>
            <a:chExt cx="597646" cy="605936"/>
          </a:xfrm>
        </p:grpSpPr>
        <p:sp>
          <p:nvSpPr>
            <p:cNvPr id="10" name="Flowchart: Connector 9"/>
            <p:cNvSpPr/>
            <p:nvPr/>
          </p:nvSpPr>
          <p:spPr>
            <a:xfrm>
              <a:off x="337775" y="1940901"/>
              <a:ext cx="597646" cy="6059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defRPr/>
              </a:pPr>
              <a:endParaRPr lang="en-US" sz="675" b="1" dirty="0">
                <a:effectLst>
                  <a:outerShdw blurRad="38100" dist="38100" dir="2700000" algn="tl">
                    <a:srgbClr val="000000">
                      <a:alpha val="43137"/>
                    </a:srgbClr>
                  </a:outerShdw>
                </a:effectLst>
                <a:cs typeface="Arial" panose="020B0604020202020204" pitchFamily="34" charset="0"/>
              </a:endParaRPr>
            </a:p>
          </p:txBody>
        </p:sp>
        <p:sp>
          <p:nvSpPr>
            <p:cNvPr id="11" name="TextBox 13"/>
            <p:cNvSpPr txBox="1">
              <a:spLocks noChangeArrowheads="1"/>
            </p:cNvSpPr>
            <p:nvPr/>
          </p:nvSpPr>
          <p:spPr bwMode="auto">
            <a:xfrm>
              <a:off x="374104" y="2090971"/>
              <a:ext cx="522175" cy="30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900" b="1" dirty="0">
                  <a:solidFill>
                    <a:schemeClr val="bg1"/>
                  </a:solidFill>
                </a:rPr>
                <a:t>Gift</a:t>
              </a:r>
            </a:p>
            <a:p>
              <a:pPr algn="ctr"/>
              <a:r>
                <a:rPr lang="en-US" altLang="en-US" sz="900" b="1" dirty="0">
                  <a:solidFill>
                    <a:schemeClr val="bg1"/>
                  </a:solidFill>
                </a:rPr>
                <a:t>Offered</a:t>
              </a:r>
            </a:p>
          </p:txBody>
        </p:sp>
      </p:grpSp>
      <p:sp>
        <p:nvSpPr>
          <p:cNvPr id="12" name="Rectangle 11"/>
          <p:cNvSpPr/>
          <p:nvPr/>
        </p:nvSpPr>
        <p:spPr>
          <a:xfrm>
            <a:off x="3666090" y="2629593"/>
            <a:ext cx="968375" cy="836436"/>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Enter Into Gift Log</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Donor</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Value</a:t>
            </a:r>
          </a:p>
          <a:p>
            <a:pPr algn="ctr">
              <a:defRPr/>
            </a:pPr>
            <a:endParaRPr lang="en-US" sz="1350" b="1" dirty="0">
              <a:effectLst>
                <a:outerShdw blurRad="38100" dist="38100" dir="2700000" algn="tl">
                  <a:srgbClr val="000000">
                    <a:alpha val="43137"/>
                  </a:srgbClr>
                </a:outerShdw>
              </a:effectLst>
            </a:endParaRPr>
          </a:p>
        </p:txBody>
      </p:sp>
      <p:sp>
        <p:nvSpPr>
          <p:cNvPr id="13" name="Flowchart: Decision 12"/>
          <p:cNvSpPr/>
          <p:nvPr/>
        </p:nvSpPr>
        <p:spPr>
          <a:xfrm>
            <a:off x="3826525" y="1456120"/>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TextBox 29"/>
          <p:cNvSpPr txBox="1">
            <a:spLocks noChangeArrowheads="1"/>
          </p:cNvSpPr>
          <p:nvPr/>
        </p:nvSpPr>
        <p:spPr bwMode="auto">
          <a:xfrm>
            <a:off x="3863070" y="1602978"/>
            <a:ext cx="6174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800" b="1" dirty="0">
                <a:solidFill>
                  <a:schemeClr val="bg1"/>
                </a:solidFill>
              </a:rPr>
              <a:t>Exceeds</a:t>
            </a:r>
          </a:p>
          <a:p>
            <a:pPr algn="ctr"/>
            <a:r>
              <a:rPr lang="en-US" altLang="en-US" sz="800" b="1" dirty="0">
                <a:solidFill>
                  <a:schemeClr val="bg1"/>
                </a:solidFill>
              </a:rPr>
              <a:t> $20/$50</a:t>
            </a:r>
          </a:p>
        </p:txBody>
      </p:sp>
      <p:sp>
        <p:nvSpPr>
          <p:cNvPr id="15" name="TextBox 16"/>
          <p:cNvSpPr txBox="1">
            <a:spLocks noChangeArrowheads="1"/>
          </p:cNvSpPr>
          <p:nvPr/>
        </p:nvSpPr>
        <p:spPr bwMode="auto">
          <a:xfrm>
            <a:off x="3988450" y="2026032"/>
            <a:ext cx="3209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 b="1" dirty="0"/>
              <a:t>No</a:t>
            </a:r>
          </a:p>
        </p:txBody>
      </p:sp>
      <p:sp>
        <p:nvSpPr>
          <p:cNvPr id="16" name="TextBox 30"/>
          <p:cNvSpPr txBox="1">
            <a:spLocks noChangeArrowheads="1"/>
          </p:cNvSpPr>
          <p:nvPr/>
        </p:nvSpPr>
        <p:spPr bwMode="auto">
          <a:xfrm>
            <a:off x="4386421" y="1562475"/>
            <a:ext cx="3690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 b="1" dirty="0"/>
              <a:t>Yes</a:t>
            </a:r>
          </a:p>
        </p:txBody>
      </p:sp>
      <p:sp>
        <p:nvSpPr>
          <p:cNvPr id="17" name="Rectangle 16"/>
          <p:cNvSpPr/>
          <p:nvPr/>
        </p:nvSpPr>
        <p:spPr>
          <a:xfrm>
            <a:off x="4724651" y="1357375"/>
            <a:ext cx="1012825" cy="79692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Donor</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Value Determination</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Circumstances</a:t>
            </a:r>
          </a:p>
        </p:txBody>
      </p:sp>
      <p:sp>
        <p:nvSpPr>
          <p:cNvPr id="18" name="TextBox 33"/>
          <p:cNvSpPr txBox="1">
            <a:spLocks noChangeArrowheads="1"/>
          </p:cNvSpPr>
          <p:nvPr/>
        </p:nvSpPr>
        <p:spPr bwMode="auto">
          <a:xfrm>
            <a:off x="4591301" y="2140183"/>
            <a:ext cx="14414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900" b="1" i="1" dirty="0">
                <a:latin typeface="+mn-lt"/>
              </a:rPr>
              <a:t>Staff Judge Advocate</a:t>
            </a:r>
          </a:p>
          <a:p>
            <a:pPr>
              <a:buFont typeface="Arial" panose="020B0604020202020204" pitchFamily="34" charset="0"/>
              <a:buChar char="•"/>
            </a:pPr>
            <a:r>
              <a:rPr lang="en-US" altLang="en-US" sz="900" b="1" i="1" dirty="0">
                <a:latin typeface="+mn-lt"/>
                <a:cs typeface="Calibri" panose="020F0502020204030204" pitchFamily="34" charset="0"/>
              </a:rPr>
              <a:t>Installation</a:t>
            </a:r>
            <a:r>
              <a:rPr lang="en-US" altLang="en-US" sz="900" b="1" i="1" dirty="0">
                <a:latin typeface="+mn-lt"/>
              </a:rPr>
              <a:t> Legal Office</a:t>
            </a:r>
            <a:endParaRPr lang="en-US" altLang="en-US" sz="900" i="1" dirty="0">
              <a:latin typeface="+mn-lt"/>
            </a:endParaRPr>
          </a:p>
        </p:txBody>
      </p:sp>
      <p:sp>
        <p:nvSpPr>
          <p:cNvPr id="19" name="Rectangle 18"/>
          <p:cNvSpPr/>
          <p:nvPr/>
        </p:nvSpPr>
        <p:spPr>
          <a:xfrm>
            <a:off x="6707024" y="1353551"/>
            <a:ext cx="1011237" cy="806450"/>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3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Disposition of Gift </a:t>
            </a:r>
          </a:p>
          <a:p>
            <a:pPr algn="ctr">
              <a:defRPr/>
            </a:pPr>
            <a:r>
              <a:rPr lang="en-US" sz="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IAW 5 CFR 2635.205</a:t>
            </a:r>
          </a:p>
          <a:p>
            <a:pPr algn="ctr">
              <a:defRPr/>
            </a:pPr>
            <a:r>
              <a:rPr lang="en-US" sz="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Update Gift Log </a:t>
            </a:r>
          </a:p>
          <a:p>
            <a:pPr algn="ctr">
              <a:defRPr/>
            </a:pPr>
            <a:r>
              <a:rPr lang="en-US" sz="6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Log as Gov. Property, etc</a:t>
            </a:r>
            <a:r>
              <a:rPr lang="en-US" sz="600" b="1" dirty="0">
                <a:effectLst>
                  <a:outerShdw blurRad="38100" dist="38100" dir="2700000" algn="tl">
                    <a:srgbClr val="000000">
                      <a:alpha val="43137"/>
                    </a:srgbClr>
                  </a:outerShdw>
                </a:effectLst>
                <a:cs typeface="Arial" panose="020B0604020202020204" pitchFamily="34" charset="0"/>
              </a:rPr>
              <a:t>. </a:t>
            </a:r>
          </a:p>
          <a:p>
            <a:pPr algn="ctr">
              <a:defRPr/>
            </a:pPr>
            <a:endParaRPr lang="en-US" sz="900" b="1" dirty="0">
              <a:solidFill>
                <a:schemeClr val="bg1"/>
              </a:solidFill>
              <a:effectLst>
                <a:outerShdw blurRad="38100" dist="38100" dir="2700000" algn="tl">
                  <a:srgbClr val="000000">
                    <a:alpha val="43137"/>
                  </a:srgbClr>
                </a:outerShdw>
              </a:effectLst>
            </a:endParaRPr>
          </a:p>
        </p:txBody>
      </p:sp>
      <p:sp>
        <p:nvSpPr>
          <p:cNvPr id="22" name="Rectangle 21"/>
          <p:cNvSpPr/>
          <p:nvPr/>
        </p:nvSpPr>
        <p:spPr>
          <a:xfrm>
            <a:off x="7952484" y="1369089"/>
            <a:ext cx="1058862" cy="77787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Archive</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Gift Log</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Disposal Instructions</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Receipt for Payment</a:t>
            </a:r>
          </a:p>
          <a:p>
            <a:pPr algn="ctr">
              <a:defRPr/>
            </a:pPr>
            <a:endParaRPr lang="en-US" sz="800" b="1" dirty="0">
              <a:effectLst>
                <a:outerShdw blurRad="38100" dist="38100" dir="2700000" algn="tl">
                  <a:srgbClr val="000000">
                    <a:alpha val="43137"/>
                  </a:srgbClr>
                </a:outerShdw>
              </a:effectLst>
            </a:endParaRPr>
          </a:p>
        </p:txBody>
      </p:sp>
      <p:sp>
        <p:nvSpPr>
          <p:cNvPr id="23" name="TextBox 22"/>
          <p:cNvSpPr txBox="1"/>
          <p:nvPr/>
        </p:nvSpPr>
        <p:spPr>
          <a:xfrm>
            <a:off x="7913831" y="2124448"/>
            <a:ext cx="1208088" cy="646113"/>
          </a:xfrm>
          <a:prstGeom prst="rect">
            <a:avLst/>
          </a:prstGeom>
          <a:noFill/>
        </p:spPr>
        <p:txBody>
          <a:bodyPr>
            <a:spAutoFit/>
          </a:bodyPr>
          <a:lstStyle/>
          <a:p>
            <a:pPr marL="171450" indent="-171450">
              <a:buFont typeface="Arial" panose="020B0604020202020204" pitchFamily="34" charset="0"/>
              <a:buChar char="•"/>
              <a:defRPr/>
            </a:pPr>
            <a:r>
              <a:rPr lang="en-US" sz="900" b="1" i="1" dirty="0"/>
              <a:t>Secretary</a:t>
            </a:r>
          </a:p>
          <a:p>
            <a:pPr marL="171450" indent="-171450">
              <a:buFont typeface="Arial" panose="020B0604020202020204" pitchFamily="34" charset="0"/>
              <a:buChar char="•"/>
              <a:defRPr/>
            </a:pPr>
            <a:r>
              <a:rPr lang="en-US" sz="900" b="1" i="1" dirty="0"/>
              <a:t>Aide-de-camp</a:t>
            </a:r>
          </a:p>
          <a:p>
            <a:pPr marL="171450" indent="-171450">
              <a:buFont typeface="Arial" panose="020B0604020202020204" pitchFamily="34" charset="0"/>
              <a:buChar char="•"/>
              <a:defRPr/>
            </a:pPr>
            <a:r>
              <a:rPr lang="en-US" sz="900" b="1" i="1" dirty="0"/>
              <a:t>XO</a:t>
            </a:r>
          </a:p>
          <a:p>
            <a:pPr algn="ctr">
              <a:defRPr/>
            </a:pPr>
            <a:r>
              <a:rPr lang="en-US" sz="900" i="1" dirty="0"/>
              <a:t> </a:t>
            </a:r>
          </a:p>
        </p:txBody>
      </p:sp>
      <p:sp>
        <p:nvSpPr>
          <p:cNvPr id="24" name="TextBox 39"/>
          <p:cNvSpPr txBox="1">
            <a:spLocks noChangeArrowheads="1"/>
          </p:cNvSpPr>
          <p:nvPr/>
        </p:nvSpPr>
        <p:spPr bwMode="auto">
          <a:xfrm>
            <a:off x="5737862" y="3483525"/>
            <a:ext cx="14430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i="1" dirty="0"/>
              <a:t>Senior Official</a:t>
            </a:r>
            <a:endParaRPr lang="en-US" altLang="en-US" sz="900" i="1" dirty="0"/>
          </a:p>
        </p:txBody>
      </p:sp>
      <p:cxnSp>
        <p:nvCxnSpPr>
          <p:cNvPr id="25" name="Elbow Connector 24"/>
          <p:cNvCxnSpPr>
            <a:stCxn id="12" idx="3"/>
          </p:cNvCxnSpPr>
          <p:nvPr/>
        </p:nvCxnSpPr>
        <p:spPr>
          <a:xfrm>
            <a:off x="4634465" y="3047811"/>
            <a:ext cx="3848294" cy="1014920"/>
          </a:xfrm>
          <a:prstGeom prst="bentConnector3">
            <a:avLst>
              <a:gd name="adj1" fmla="val 1622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3" idx="3"/>
            <a:endCxn id="17" idx="1"/>
          </p:cNvCxnSpPr>
          <p:nvPr/>
        </p:nvCxnSpPr>
        <p:spPr>
          <a:xfrm flipV="1">
            <a:off x="4518675" y="1755838"/>
            <a:ext cx="205976" cy="1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9" idx="3"/>
            <a:endCxn id="14" idx="1"/>
          </p:cNvCxnSpPr>
          <p:nvPr/>
        </p:nvCxnSpPr>
        <p:spPr>
          <a:xfrm flipV="1">
            <a:off x="3729441" y="1772255"/>
            <a:ext cx="133629" cy="30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 idx="6"/>
            <a:endCxn id="44" idx="1"/>
          </p:cNvCxnSpPr>
          <p:nvPr/>
        </p:nvCxnSpPr>
        <p:spPr>
          <a:xfrm>
            <a:off x="707206" y="1743412"/>
            <a:ext cx="132707" cy="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7" idx="3"/>
            <a:endCxn id="47" idx="1"/>
          </p:cNvCxnSpPr>
          <p:nvPr/>
        </p:nvCxnSpPr>
        <p:spPr>
          <a:xfrm>
            <a:off x="5737476" y="1755838"/>
            <a:ext cx="137302" cy="61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8" idx="3"/>
            <a:endCxn id="19" idx="1"/>
          </p:cNvCxnSpPr>
          <p:nvPr/>
        </p:nvCxnSpPr>
        <p:spPr>
          <a:xfrm>
            <a:off x="6534471" y="1756714"/>
            <a:ext cx="172553" cy="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5" idx="2"/>
            <a:endCxn id="12" idx="0"/>
          </p:cNvCxnSpPr>
          <p:nvPr/>
        </p:nvCxnSpPr>
        <p:spPr>
          <a:xfrm>
            <a:off x="4148911" y="2241476"/>
            <a:ext cx="1367" cy="3881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18024" y="3274977"/>
            <a:ext cx="2662939" cy="66462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200" b="1" u="sng" dirty="0">
                <a:solidFill>
                  <a:schemeClr val="tx1"/>
                </a:solidFill>
                <a:latin typeface="Arial" panose="020B0604020202020204" pitchFamily="34" charset="0"/>
                <a:cs typeface="Arial" panose="020B0604020202020204" pitchFamily="34" charset="0"/>
              </a:rPr>
              <a:t>Key Issue</a:t>
            </a:r>
            <a:r>
              <a:rPr lang="en-US" sz="1200" dirty="0">
                <a:solidFill>
                  <a:schemeClr val="tx1"/>
                </a:solidFill>
                <a:latin typeface="Arial" panose="020B0604020202020204" pitchFamily="34" charset="0"/>
                <a:cs typeface="Arial" panose="020B0604020202020204" pitchFamily="34" charset="0"/>
              </a:rPr>
              <a:t>: Execute all gift disposal activities as soon as practicable after receipt of gift. </a:t>
            </a:r>
          </a:p>
        </p:txBody>
      </p:sp>
      <p:sp>
        <p:nvSpPr>
          <p:cNvPr id="39" name="Rectangle 38"/>
          <p:cNvSpPr/>
          <p:nvPr/>
        </p:nvSpPr>
        <p:spPr>
          <a:xfrm>
            <a:off x="2759478" y="1408284"/>
            <a:ext cx="969963" cy="788988"/>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spcBef>
                <a:spcPts val="300"/>
              </a:spcBef>
              <a:defRPr/>
            </a:pPr>
            <a:r>
              <a:rPr lang="en-US" sz="1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Determine Gift Value</a:t>
            </a:r>
          </a:p>
          <a:p>
            <a:pPr algn="ctr">
              <a:spcBef>
                <a:spcPts val="300"/>
              </a:spcBef>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Internet search</a:t>
            </a:r>
          </a:p>
          <a:p>
            <a:pPr algn="ctr">
              <a:spcBef>
                <a:spcPts val="300"/>
              </a:spcBef>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 Item</a:t>
            </a:r>
          </a:p>
          <a:p>
            <a:pPr algn="ctr">
              <a:spcBef>
                <a:spcPts val="300"/>
              </a:spcBef>
              <a:defRPr/>
            </a:pPr>
            <a:endParaRPr lang="en-US" sz="800" b="1" dirty="0">
              <a:effectLst>
                <a:outerShdw blurRad="38100" dist="38100" dir="2700000" algn="tl">
                  <a:srgbClr val="000000">
                    <a:alpha val="43137"/>
                  </a:srgbClr>
                </a:outerShdw>
              </a:effectLst>
              <a:cs typeface="Arial" panose="020B0604020202020204" pitchFamily="34" charset="0"/>
            </a:endParaRPr>
          </a:p>
          <a:p>
            <a:pPr algn="ctr">
              <a:defRPr/>
            </a:pPr>
            <a:r>
              <a:rPr lang="en-US" sz="800" b="1" dirty="0">
                <a:effectLst>
                  <a:outerShdw blurRad="38100" dist="38100" dir="2700000" algn="tl">
                    <a:srgbClr val="000000">
                      <a:alpha val="43137"/>
                    </a:srgbClr>
                  </a:outerShdw>
                </a:effectLst>
              </a:rPr>
              <a:t> </a:t>
            </a:r>
          </a:p>
        </p:txBody>
      </p:sp>
      <p:sp>
        <p:nvSpPr>
          <p:cNvPr id="40" name="TextBox 39"/>
          <p:cNvSpPr txBox="1"/>
          <p:nvPr/>
        </p:nvSpPr>
        <p:spPr>
          <a:xfrm>
            <a:off x="2677400" y="2145032"/>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t>Secretary</a:t>
            </a:r>
          </a:p>
          <a:p>
            <a:pPr marL="171450" indent="-171450">
              <a:buFont typeface="Arial" panose="020B0604020202020204" pitchFamily="34" charset="0"/>
              <a:buChar char="•"/>
              <a:defRPr/>
            </a:pPr>
            <a:r>
              <a:rPr lang="en-US" sz="900" b="1" i="1" dirty="0"/>
              <a:t>Aide-de-camp</a:t>
            </a:r>
          </a:p>
          <a:p>
            <a:pPr marL="171450" indent="-171450">
              <a:buFont typeface="Arial" panose="020B0604020202020204" pitchFamily="34" charset="0"/>
              <a:buChar char="•"/>
              <a:defRPr/>
            </a:pPr>
            <a:r>
              <a:rPr lang="en-US" sz="900" b="1" i="1" dirty="0"/>
              <a:t>XO</a:t>
            </a:r>
          </a:p>
          <a:p>
            <a:pPr algn="ctr">
              <a:defRPr/>
            </a:pPr>
            <a:r>
              <a:rPr lang="en-US" sz="900" i="1" dirty="0"/>
              <a:t> </a:t>
            </a:r>
          </a:p>
        </p:txBody>
      </p:sp>
      <p:cxnSp>
        <p:nvCxnSpPr>
          <p:cNvPr id="41" name="Straight Arrow Connector 40"/>
          <p:cNvCxnSpPr>
            <a:stCxn id="7" idx="3"/>
            <a:endCxn id="39" idx="1"/>
          </p:cNvCxnSpPr>
          <p:nvPr/>
        </p:nvCxnSpPr>
        <p:spPr>
          <a:xfrm>
            <a:off x="2592568" y="1772444"/>
            <a:ext cx="166910" cy="30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Flowchart: Decision 46"/>
          <p:cNvSpPr/>
          <p:nvPr/>
        </p:nvSpPr>
        <p:spPr>
          <a:xfrm>
            <a:off x="5874778" y="1461169"/>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TextBox 29"/>
          <p:cNvSpPr txBox="1">
            <a:spLocks noChangeArrowheads="1"/>
          </p:cNvSpPr>
          <p:nvPr/>
        </p:nvSpPr>
        <p:spPr bwMode="auto">
          <a:xfrm>
            <a:off x="5915391" y="1587437"/>
            <a:ext cx="6190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800" b="1" dirty="0">
                <a:solidFill>
                  <a:schemeClr val="bg1"/>
                </a:solidFill>
              </a:rPr>
              <a:t>SO</a:t>
            </a:r>
          </a:p>
          <a:p>
            <a:pPr algn="ctr"/>
            <a:r>
              <a:rPr lang="en-US" altLang="en-US" sz="800" b="1" dirty="0">
                <a:solidFill>
                  <a:schemeClr val="bg1"/>
                </a:solidFill>
              </a:rPr>
              <a:t>Retains?</a:t>
            </a:r>
          </a:p>
        </p:txBody>
      </p:sp>
      <p:cxnSp>
        <p:nvCxnSpPr>
          <p:cNvPr id="63" name="Straight Arrow Connector 62"/>
          <p:cNvCxnSpPr>
            <a:stCxn id="19" idx="3"/>
            <a:endCxn id="22" idx="1"/>
          </p:cNvCxnSpPr>
          <p:nvPr/>
        </p:nvCxnSpPr>
        <p:spPr>
          <a:xfrm>
            <a:off x="7718261" y="1756776"/>
            <a:ext cx="234223" cy="1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30"/>
          <p:cNvSpPr txBox="1">
            <a:spLocks noChangeArrowheads="1"/>
          </p:cNvSpPr>
          <p:nvPr/>
        </p:nvSpPr>
        <p:spPr bwMode="auto">
          <a:xfrm>
            <a:off x="5918645" y="2044772"/>
            <a:ext cx="3690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 b="1" dirty="0"/>
              <a:t>Yes</a:t>
            </a:r>
          </a:p>
        </p:txBody>
      </p:sp>
      <p:sp>
        <p:nvSpPr>
          <p:cNvPr id="67" name="TextBox 16"/>
          <p:cNvSpPr txBox="1">
            <a:spLocks noChangeArrowheads="1"/>
          </p:cNvSpPr>
          <p:nvPr/>
        </p:nvSpPr>
        <p:spPr bwMode="auto">
          <a:xfrm>
            <a:off x="6442648" y="1539741"/>
            <a:ext cx="3209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 b="1" dirty="0"/>
              <a:t>No</a:t>
            </a:r>
          </a:p>
        </p:txBody>
      </p:sp>
      <p:sp>
        <p:nvSpPr>
          <p:cNvPr id="68" name="Rectangle 67"/>
          <p:cNvSpPr/>
          <p:nvPr/>
        </p:nvSpPr>
        <p:spPr>
          <a:xfrm>
            <a:off x="5713622" y="2640293"/>
            <a:ext cx="1011237" cy="872743"/>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lnSpc>
                <a:spcPts val="1400"/>
              </a:lnSpc>
              <a:defRPr/>
            </a:pPr>
            <a:r>
              <a:rPr lang="en-US" sz="1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SO Pays Gift’s Full Value</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IAW 5 CFR 2635.206</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Update Gift Log  </a:t>
            </a:r>
          </a:p>
          <a:p>
            <a:pPr algn="ctr">
              <a:defRPr/>
            </a:pPr>
            <a:endParaRPr lang="en-US" sz="900" b="1" dirty="0">
              <a:solidFill>
                <a:schemeClr val="bg1"/>
              </a:solidFill>
              <a:effectLst>
                <a:outerShdw blurRad="38100" dist="38100" dir="2700000" algn="tl">
                  <a:srgbClr val="000000">
                    <a:alpha val="43137"/>
                  </a:srgbClr>
                </a:outerShdw>
              </a:effectLst>
            </a:endParaRPr>
          </a:p>
        </p:txBody>
      </p:sp>
      <p:cxnSp>
        <p:nvCxnSpPr>
          <p:cNvPr id="69" name="Straight Arrow Connector 68"/>
          <p:cNvCxnSpPr>
            <a:stCxn id="47" idx="2"/>
            <a:endCxn id="68" idx="0"/>
          </p:cNvCxnSpPr>
          <p:nvPr/>
        </p:nvCxnSpPr>
        <p:spPr>
          <a:xfrm flipH="1">
            <a:off x="6219241" y="2062831"/>
            <a:ext cx="1612" cy="577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671728" y="2135981"/>
            <a:ext cx="1208088" cy="646113"/>
          </a:xfrm>
          <a:prstGeom prst="rect">
            <a:avLst/>
          </a:prstGeom>
          <a:noFill/>
        </p:spPr>
        <p:txBody>
          <a:bodyPr>
            <a:spAutoFit/>
          </a:bodyPr>
          <a:lstStyle/>
          <a:p>
            <a:pPr marL="171450" indent="-171450">
              <a:buFont typeface="Arial" panose="020B0604020202020204" pitchFamily="34" charset="0"/>
              <a:buChar char="•"/>
              <a:defRPr/>
            </a:pPr>
            <a:r>
              <a:rPr lang="en-US" sz="900" b="1" i="1" dirty="0"/>
              <a:t>Secretary</a:t>
            </a:r>
          </a:p>
          <a:p>
            <a:pPr marL="171450" indent="-171450">
              <a:buFont typeface="Arial" panose="020B0604020202020204" pitchFamily="34" charset="0"/>
              <a:buChar char="•"/>
              <a:defRPr/>
            </a:pPr>
            <a:r>
              <a:rPr lang="en-US" sz="900" b="1" i="1" dirty="0"/>
              <a:t>Aide-de-camp</a:t>
            </a:r>
          </a:p>
          <a:p>
            <a:pPr marL="171450" indent="-171450">
              <a:buFont typeface="Arial" panose="020B0604020202020204" pitchFamily="34" charset="0"/>
              <a:buChar char="•"/>
              <a:defRPr/>
            </a:pPr>
            <a:r>
              <a:rPr lang="en-US" sz="900" b="1" i="1" dirty="0"/>
              <a:t>XO</a:t>
            </a:r>
          </a:p>
          <a:p>
            <a:pPr algn="ctr">
              <a:defRPr/>
            </a:pPr>
            <a:r>
              <a:rPr lang="en-US" sz="900" i="1" dirty="0"/>
              <a:t> </a:t>
            </a:r>
          </a:p>
        </p:txBody>
      </p:sp>
      <p:cxnSp>
        <p:nvCxnSpPr>
          <p:cNvPr id="74" name="Elbow Connector 73"/>
          <p:cNvCxnSpPr/>
          <p:nvPr/>
        </p:nvCxnSpPr>
        <p:spPr>
          <a:xfrm flipV="1">
            <a:off x="6713944" y="2640293"/>
            <a:ext cx="1774098" cy="436372"/>
          </a:xfrm>
          <a:prstGeom prst="bentConnector3">
            <a:avLst>
              <a:gd name="adj1" fmla="val 99852"/>
            </a:avLst>
          </a:prstGeom>
          <a:ln>
            <a:tailEnd type="triangle"/>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584805" y="3462038"/>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t>Secretary</a:t>
            </a:r>
          </a:p>
          <a:p>
            <a:pPr marL="171450" indent="-171450">
              <a:buFont typeface="Arial" panose="020B0604020202020204" pitchFamily="34" charset="0"/>
              <a:buChar char="•"/>
              <a:defRPr/>
            </a:pPr>
            <a:r>
              <a:rPr lang="en-US" sz="900" b="1" i="1" dirty="0"/>
              <a:t>Aide-de-camp</a:t>
            </a:r>
          </a:p>
          <a:p>
            <a:pPr marL="171450" indent="-171450">
              <a:buFont typeface="Arial" panose="020B0604020202020204" pitchFamily="34" charset="0"/>
              <a:buChar char="•"/>
              <a:defRPr/>
            </a:pPr>
            <a:r>
              <a:rPr lang="en-US" sz="900" b="1" i="1" dirty="0"/>
              <a:t>XO</a:t>
            </a:r>
          </a:p>
          <a:p>
            <a:pPr algn="ctr">
              <a:defRPr/>
            </a:pPr>
            <a:r>
              <a:rPr lang="en-US" sz="900" i="1" dirty="0"/>
              <a:t> </a:t>
            </a:r>
          </a:p>
        </p:txBody>
      </p:sp>
      <p:sp>
        <p:nvSpPr>
          <p:cNvPr id="43" name="Flowchart: Decision 42"/>
          <p:cNvSpPr/>
          <p:nvPr/>
        </p:nvSpPr>
        <p:spPr>
          <a:xfrm>
            <a:off x="820731" y="1454354"/>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TextBox 29"/>
          <p:cNvSpPr txBox="1">
            <a:spLocks noChangeArrowheads="1"/>
          </p:cNvSpPr>
          <p:nvPr/>
        </p:nvSpPr>
        <p:spPr bwMode="auto">
          <a:xfrm>
            <a:off x="839913" y="1536614"/>
            <a:ext cx="67006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700" b="1" dirty="0">
                <a:solidFill>
                  <a:schemeClr val="bg1"/>
                </a:solidFill>
              </a:rPr>
              <a:t>Can SO Politely Decline?</a:t>
            </a:r>
          </a:p>
        </p:txBody>
      </p:sp>
      <p:cxnSp>
        <p:nvCxnSpPr>
          <p:cNvPr id="49" name="Straight Arrow Connector 48"/>
          <p:cNvCxnSpPr/>
          <p:nvPr/>
        </p:nvCxnSpPr>
        <p:spPr>
          <a:xfrm>
            <a:off x="1501755" y="1743410"/>
            <a:ext cx="132707" cy="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16"/>
          <p:cNvSpPr txBox="1">
            <a:spLocks noChangeArrowheads="1"/>
          </p:cNvSpPr>
          <p:nvPr/>
        </p:nvSpPr>
        <p:spPr bwMode="auto">
          <a:xfrm>
            <a:off x="1374538" y="1512489"/>
            <a:ext cx="3209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 b="1" dirty="0"/>
              <a:t>No</a:t>
            </a:r>
          </a:p>
        </p:txBody>
      </p:sp>
      <p:sp>
        <p:nvSpPr>
          <p:cNvPr id="51" name="TextBox 30"/>
          <p:cNvSpPr txBox="1">
            <a:spLocks noChangeArrowheads="1"/>
          </p:cNvSpPr>
          <p:nvPr/>
        </p:nvSpPr>
        <p:spPr bwMode="auto">
          <a:xfrm>
            <a:off x="837458" y="1994830"/>
            <a:ext cx="36901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 b="1" dirty="0"/>
              <a:t>Yes</a:t>
            </a:r>
          </a:p>
        </p:txBody>
      </p:sp>
      <p:sp>
        <p:nvSpPr>
          <p:cNvPr id="52" name="Hexagon 51"/>
          <p:cNvSpPr/>
          <p:nvPr/>
        </p:nvSpPr>
        <p:spPr>
          <a:xfrm>
            <a:off x="946758" y="2649278"/>
            <a:ext cx="469832" cy="414605"/>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effectLst>
                <a:outerShdw blurRad="38100" dist="38100" dir="2700000" algn="tl">
                  <a:srgbClr val="000000">
                    <a:alpha val="43137"/>
                  </a:srgbClr>
                </a:outerShdw>
              </a:effectLst>
            </a:endParaRPr>
          </a:p>
        </p:txBody>
      </p:sp>
      <p:sp>
        <p:nvSpPr>
          <p:cNvPr id="53" name="TextBox 52"/>
          <p:cNvSpPr txBox="1"/>
          <p:nvPr/>
        </p:nvSpPr>
        <p:spPr>
          <a:xfrm>
            <a:off x="938137" y="2731050"/>
            <a:ext cx="482824" cy="253916"/>
          </a:xfrm>
          <a:prstGeom prst="rect">
            <a:avLst/>
          </a:prstGeom>
          <a:noFill/>
        </p:spPr>
        <p:txBody>
          <a:bodyPr wrap="none" rtlCol="0">
            <a:spAutoFit/>
          </a:bodyPr>
          <a:lstStyle/>
          <a:p>
            <a:r>
              <a:rPr lang="en-US" sz="1050" b="1" dirty="0">
                <a:solidFill>
                  <a:schemeClr val="bg1"/>
                </a:solidFill>
                <a:latin typeface="Arial" panose="020B0604020202020204" pitchFamily="34" charset="0"/>
                <a:cs typeface="Arial" panose="020B0604020202020204" pitchFamily="34" charset="0"/>
              </a:rPr>
              <a:t>Stop</a:t>
            </a:r>
          </a:p>
        </p:txBody>
      </p:sp>
      <p:cxnSp>
        <p:nvCxnSpPr>
          <p:cNvPr id="54" name="Straight Arrow Connector 53"/>
          <p:cNvCxnSpPr>
            <a:stCxn id="43" idx="2"/>
          </p:cNvCxnSpPr>
          <p:nvPr/>
        </p:nvCxnSpPr>
        <p:spPr>
          <a:xfrm>
            <a:off x="1166806" y="2056016"/>
            <a:ext cx="8139" cy="593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flipV="1">
            <a:off x="8482759" y="3057578"/>
            <a:ext cx="1697" cy="1005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95359617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4" y="225653"/>
            <a:ext cx="7667625" cy="1143000"/>
          </a:xfrm>
        </p:spPr>
        <p:txBody>
          <a:bodyPr>
            <a:normAutofit/>
          </a:bodyPr>
          <a:lstStyle/>
          <a:p>
            <a:r>
              <a:rPr lang="en-US"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Situation 8: Contractor Interactions &amp; </a:t>
            </a:r>
            <a:br>
              <a:rPr lang="en-US" sz="20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000" b="1" dirty="0">
                <a:solidFill>
                  <a:srgbClr val="002060"/>
                </a:solidFill>
                <a:effectLst>
                  <a:outerShdw blurRad="38100" dist="38100" dir="2700000" algn="tl">
                    <a:srgbClr val="000000">
                      <a:alpha val="43137"/>
                    </a:srgbClr>
                  </a:outerShdw>
                </a:effectLst>
                <a:latin typeface="Arial" pitchFamily="34" charset="0"/>
                <a:cs typeface="Arial" pitchFamily="34" charset="0"/>
              </a:rPr>
              <a:t>Staff vs. Personal Responsibilities</a:t>
            </a:r>
            <a:endParaRPr lang="en-US" sz="20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291654" y="1165716"/>
            <a:ext cx="8360663" cy="4795113"/>
          </a:xfrm>
        </p:spPr>
        <p:txBody>
          <a:bodyPr>
            <a:noAutofit/>
          </a:bodyPr>
          <a:lstStyle/>
          <a:p>
            <a:pPr>
              <a:buNone/>
            </a:pPr>
            <a:r>
              <a:rPr lang="en-US" sz="1100" dirty="0">
                <a:latin typeface="Arial" pitchFamily="34" charset="0"/>
                <a:cs typeface="Arial" pitchFamily="34" charset="0"/>
              </a:rPr>
              <a:t>	</a:t>
            </a:r>
            <a:r>
              <a:rPr lang="en-US" sz="1100" b="1" dirty="0">
                <a:latin typeface="Arial" pitchFamily="34" charset="0"/>
                <a:cs typeface="Arial" pitchFamily="34" charset="0"/>
              </a:rPr>
              <a:t>An OCONUS-based SO has assembled their staff to discuss a busy week, which ends with the SO and their spouse’s official travel to the Army Soldier and Family Resilience Conference (ASFRC) (a “service-endorsed” conference/training event) and the Association of Community Members Supporting the Army (ACMSA*) Annual Conference being held simultaneously in Washington, DC.  After reviewing all of the current hot topics, the SO goes around the room to capture any alibis/additional issues: </a:t>
            </a:r>
          </a:p>
          <a:p>
            <a:pPr>
              <a:buNone/>
            </a:pPr>
            <a:r>
              <a:rPr lang="en-US" sz="1100" b="1" dirty="0">
                <a:latin typeface="Arial" pitchFamily="34" charset="0"/>
                <a:cs typeface="Arial" pitchFamily="34" charset="0"/>
              </a:rPr>
              <a:t>	</a:t>
            </a:r>
          </a:p>
          <a:p>
            <a:pPr>
              <a:buNone/>
            </a:pPr>
            <a:r>
              <a:rPr lang="en-US" sz="1100" b="1" dirty="0">
                <a:latin typeface="Arial" pitchFamily="34" charset="0"/>
                <a:cs typeface="Arial" pitchFamily="34" charset="0"/>
              </a:rPr>
              <a:t>	SJA: “Sir, no issues for the staff. On a personal note, after sitting down with your spouse and reviewing your finances, I have finished filling out your OGE 278e [Public Financial Disclosure]. If you could log onto the Integrity program and digitally sign it, we can knock it out for this year.</a:t>
            </a:r>
          </a:p>
          <a:p>
            <a:pPr>
              <a:buNone/>
            </a:pPr>
            <a:endParaRPr lang="en-US" sz="1100" b="1" dirty="0">
              <a:latin typeface="Arial" pitchFamily="34" charset="0"/>
              <a:cs typeface="Arial" pitchFamily="34" charset="0"/>
            </a:endParaRPr>
          </a:p>
          <a:p>
            <a:pPr>
              <a:buNone/>
            </a:pPr>
            <a:r>
              <a:rPr lang="en-US" sz="1100" b="1" dirty="0">
                <a:latin typeface="Arial" pitchFamily="34" charset="0"/>
                <a:cs typeface="Arial" pitchFamily="34" charset="0"/>
              </a:rPr>
              <a:t>	Aide-de-Camp: “Sir, I think I have a handle on why your Government Travel Card is maxed out, the Level 25 reviewer for your last CONUS Defense Travel System Voucher returned the voucher with some questions about the rental car.  I used your card (CAC) to log onto your account to tweak the voucher, but it’s going to take a week or so to get your settlement. Since we were already using the Centrally Billed Account to purchase your spouse’s airline ticket due to her attendance at ASFRC, I went ahead and used it to buy your airline ticket as well.”</a:t>
            </a:r>
          </a:p>
          <a:p>
            <a:pPr>
              <a:buNone/>
            </a:pPr>
            <a:endParaRPr lang="en-US" sz="1100" b="1" dirty="0">
              <a:latin typeface="Arial" pitchFamily="34" charset="0"/>
              <a:cs typeface="Arial" pitchFamily="34" charset="0"/>
            </a:endParaRPr>
          </a:p>
          <a:p>
            <a:pPr>
              <a:buNone/>
            </a:pPr>
            <a:r>
              <a:rPr lang="en-US" sz="1100" b="1" dirty="0">
                <a:latin typeface="Arial" pitchFamily="34" charset="0"/>
                <a:cs typeface="Arial" pitchFamily="34" charset="0"/>
              </a:rPr>
              <a:t>	Secretary: “Sir, I received a call from LTG(R) Tom Watson to ask if you could drop by when you are in Washington for the ACMSA* Annual Conference. LTG(R) Watson suggested meeting up at the Dynamo Corporation’s reception at the Hilitz Hotel on Friday night. He said that as the chief operating officer, he could certainly swing you a ticket to the reception so he can hear from you if the Dynamo contractors were hitting it out of the park for you like he had expected. LTG(R) Watson also said that he wanted to buy you and Pat (SO’s Spouse) dinner later that evening, “So you can both tell lies about how great you were as young captains together in Germany.”  I know you two go way back, so I have penciled the reception in on your itinerary.” </a:t>
            </a:r>
          </a:p>
          <a:p>
            <a:pPr>
              <a:buNone/>
            </a:pPr>
            <a:endParaRPr lang="en-US" sz="1100" b="1" dirty="0">
              <a:latin typeface="Arial" pitchFamily="34" charset="0"/>
              <a:cs typeface="Arial" pitchFamily="34" charset="0"/>
            </a:endParaRPr>
          </a:p>
          <a:p>
            <a:pPr indent="0">
              <a:buNone/>
            </a:pPr>
            <a:r>
              <a:rPr lang="en-US" sz="1100" b="1" u="sng" dirty="0">
                <a:latin typeface="Arial" pitchFamily="34" charset="0"/>
                <a:cs typeface="Arial" pitchFamily="34" charset="0"/>
              </a:rPr>
              <a:t>Please Discuss</a:t>
            </a:r>
            <a:r>
              <a:rPr lang="en-US" sz="1100" b="1" dirty="0">
                <a:latin typeface="Arial" pitchFamily="34" charset="0"/>
                <a:cs typeface="Arial" pitchFamily="34" charset="0"/>
              </a:rPr>
              <a:t>: Are the staff’s solutions, as discussed above, appropriate and compliant with all relevant statutes/DODIs and ARs? </a:t>
            </a:r>
          </a:p>
          <a:p>
            <a:pPr>
              <a:buNone/>
            </a:pPr>
            <a:r>
              <a:rPr lang="en-US" sz="1100" b="1" dirty="0">
                <a:latin typeface="Arial" pitchFamily="34" charset="0"/>
                <a:cs typeface="Arial" pitchFamily="34" charset="0"/>
              </a:rPr>
              <a:t>   </a:t>
            </a:r>
          </a:p>
          <a:p>
            <a:pPr>
              <a:buNone/>
            </a:pPr>
            <a:r>
              <a:rPr lang="en-US" sz="1050" b="1" dirty="0">
                <a:latin typeface="Arial" pitchFamily="34" charset="0"/>
                <a:cs typeface="Arial" pitchFamily="34" charset="0"/>
              </a:rPr>
              <a:t>	</a:t>
            </a:r>
          </a:p>
          <a:p>
            <a:pPr>
              <a:buNone/>
            </a:pPr>
            <a:r>
              <a:rPr lang="en-US" sz="1050" b="1" dirty="0">
                <a:latin typeface="Arial" pitchFamily="34" charset="0"/>
                <a:cs typeface="Arial" pitchFamily="34" charset="0"/>
              </a:rPr>
              <a:t>	</a:t>
            </a:r>
          </a:p>
        </p:txBody>
      </p:sp>
      <p:sp>
        <p:nvSpPr>
          <p:cNvPr id="4" name="TextBox 3"/>
          <p:cNvSpPr txBox="1"/>
          <p:nvPr/>
        </p:nvSpPr>
        <p:spPr>
          <a:xfrm>
            <a:off x="1060254" y="5827843"/>
            <a:ext cx="6067687" cy="415498"/>
          </a:xfrm>
          <a:prstGeom prst="rect">
            <a:avLst/>
          </a:prstGeom>
          <a:noFill/>
        </p:spPr>
        <p:txBody>
          <a:bodyPr wrap="none" rtlCol="0">
            <a:spAutoFit/>
          </a:bodyPr>
          <a:lstStyle/>
          <a:p>
            <a:endParaRPr lang="en-US" sz="1050" dirty="0">
              <a:latin typeface="Arial" pitchFamily="34" charset="0"/>
              <a:cs typeface="Arial" pitchFamily="34" charset="0"/>
            </a:endParaRPr>
          </a:p>
          <a:p>
            <a:r>
              <a:rPr lang="en-US" sz="1050" dirty="0">
                <a:latin typeface="Arial" pitchFamily="34" charset="0"/>
                <a:cs typeface="Arial" pitchFamily="34" charset="0"/>
              </a:rPr>
              <a:t>*   </a:t>
            </a:r>
            <a:r>
              <a:rPr lang="en-US" sz="900" dirty="0">
                <a:latin typeface="Arial" pitchFamily="34" charset="0"/>
                <a:cs typeface="Arial" pitchFamily="34" charset="0"/>
              </a:rPr>
              <a:t>A fictional organization aimed at advocating (not an advocating lobbyist) to Congress for various military causes.</a:t>
            </a:r>
          </a:p>
        </p:txBody>
      </p:sp>
      <p:sp>
        <p:nvSpPr>
          <p:cNvPr id="5" name="Footer Placeholder 4"/>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8322789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390520"/>
            <a:ext cx="7172326" cy="875573"/>
          </a:xfrm>
        </p:spPr>
        <p:txBody>
          <a:bodyPr>
            <a:normAutofit/>
          </a:bodyPr>
          <a:lstStyle/>
          <a:p>
            <a: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Contractor &amp; Staff vs. Personal </a:t>
            </a:r>
            <a:b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Responsibility Discussion</a:t>
            </a:r>
          </a:p>
        </p:txBody>
      </p:sp>
      <p:sp>
        <p:nvSpPr>
          <p:cNvPr id="3" name="Content Placeholder 2"/>
          <p:cNvSpPr>
            <a:spLocks noGrp="1"/>
          </p:cNvSpPr>
          <p:nvPr>
            <p:ph idx="1"/>
          </p:nvPr>
        </p:nvSpPr>
        <p:spPr>
          <a:xfrm>
            <a:off x="637563" y="1498600"/>
            <a:ext cx="8056856" cy="4432518"/>
          </a:xfrm>
        </p:spPr>
        <p:txBody>
          <a:bodyPr>
            <a:noAutofit/>
          </a:bodyPr>
          <a:lstStyle/>
          <a:p>
            <a:pPr>
              <a:spcBef>
                <a:spcPts val="0"/>
              </a:spcBef>
              <a:spcAft>
                <a:spcPts val="300"/>
              </a:spcAft>
              <a:buAutoNum type="arabicParenR"/>
            </a:pPr>
            <a:r>
              <a:rPr lang="en-US" sz="1600" b="1" dirty="0">
                <a:latin typeface="Arial" pitchFamily="34" charset="0"/>
                <a:cs typeface="Arial" pitchFamily="34" charset="0"/>
              </a:rPr>
              <a:t>OGE 278e (Public Financial Disclosure): </a:t>
            </a:r>
            <a:r>
              <a:rPr lang="en-US" sz="1600" dirty="0">
                <a:solidFill>
                  <a:srgbClr val="0000CC"/>
                </a:solidFill>
                <a:latin typeface="Arial" pitchFamily="34" charset="0"/>
                <a:cs typeface="Arial" pitchFamily="34" charset="0"/>
              </a:rPr>
              <a:t>Completion of the OGE 278e is a </a:t>
            </a:r>
            <a:r>
              <a:rPr lang="en-US" sz="1600" b="1" u="sng" dirty="0">
                <a:solidFill>
                  <a:srgbClr val="0000CC"/>
                </a:solidFill>
                <a:latin typeface="Arial" pitchFamily="34" charset="0"/>
                <a:cs typeface="Arial" pitchFamily="34" charset="0"/>
              </a:rPr>
              <a:t>personal</a:t>
            </a:r>
            <a:r>
              <a:rPr lang="en-US" sz="1600" dirty="0">
                <a:solidFill>
                  <a:srgbClr val="0000CC"/>
                </a:solidFill>
                <a:latin typeface="Arial" pitchFamily="34" charset="0"/>
                <a:cs typeface="Arial" pitchFamily="34" charset="0"/>
              </a:rPr>
              <a:t> responsibility. While an SO may appoint an aide or legal advisor as a </a:t>
            </a:r>
            <a:r>
              <a:rPr lang="en-US" sz="1600" dirty="0" err="1">
                <a:solidFill>
                  <a:srgbClr val="0000CC"/>
                </a:solidFill>
                <a:latin typeface="Arial" pitchFamily="34" charset="0"/>
                <a:cs typeface="Arial" pitchFamily="34" charset="0"/>
              </a:rPr>
              <a:t>delegee</a:t>
            </a:r>
            <a:r>
              <a:rPr lang="en-US" sz="1600" dirty="0">
                <a:solidFill>
                  <a:srgbClr val="0000CC"/>
                </a:solidFill>
                <a:latin typeface="Arial" pitchFamily="34" charset="0"/>
                <a:cs typeface="Arial" pitchFamily="34" charset="0"/>
              </a:rPr>
              <a:t> to complete the report, the filer is responsible for all information contained, or missing, from this report. If there is a problem with the OGE 278e, the SO will be responsible—it doesn’t matter who “helped” fill it out.</a:t>
            </a:r>
          </a:p>
          <a:p>
            <a:pPr>
              <a:spcBef>
                <a:spcPts val="0"/>
              </a:spcBef>
              <a:spcAft>
                <a:spcPts val="300"/>
              </a:spcAft>
              <a:buAutoNum type="arabicParenR"/>
            </a:pPr>
            <a:endParaRPr lang="en-US" sz="1600" b="1" dirty="0">
              <a:solidFill>
                <a:srgbClr val="FF0000"/>
              </a:solidFill>
              <a:latin typeface="Arial" pitchFamily="34" charset="0"/>
              <a:cs typeface="Arial" pitchFamily="34" charset="0"/>
            </a:endParaRPr>
          </a:p>
          <a:p>
            <a:pPr>
              <a:spcBef>
                <a:spcPts val="0"/>
              </a:spcBef>
              <a:spcAft>
                <a:spcPts val="300"/>
              </a:spcAft>
              <a:buNone/>
            </a:pPr>
            <a:r>
              <a:rPr lang="en-US" sz="1600" b="1" dirty="0">
                <a:latin typeface="Arial" pitchFamily="34" charset="0"/>
                <a:cs typeface="Arial" pitchFamily="34" charset="0"/>
              </a:rPr>
              <a:t>2)   DTS Travel:</a:t>
            </a:r>
            <a:r>
              <a:rPr lang="en-US" sz="1600" b="1" dirty="0">
                <a:solidFill>
                  <a:srgbClr val="0000CC"/>
                </a:solidFill>
                <a:latin typeface="Arial" pitchFamily="34" charset="0"/>
                <a:cs typeface="Arial" pitchFamily="34" charset="0"/>
              </a:rPr>
              <a:t> </a:t>
            </a:r>
            <a:r>
              <a:rPr lang="en-US" sz="1600" dirty="0">
                <a:solidFill>
                  <a:srgbClr val="0000CC"/>
                </a:solidFill>
                <a:latin typeface="Arial" pitchFamily="34" charset="0"/>
                <a:cs typeface="Arial" pitchFamily="34" charset="0"/>
              </a:rPr>
              <a:t>DTS is a </a:t>
            </a:r>
            <a:r>
              <a:rPr lang="en-US" sz="1600" b="1" u="sng" dirty="0">
                <a:solidFill>
                  <a:srgbClr val="0000CC"/>
                </a:solidFill>
                <a:latin typeface="Arial" pitchFamily="34" charset="0"/>
                <a:cs typeface="Arial" pitchFamily="34" charset="0"/>
              </a:rPr>
              <a:t>personal</a:t>
            </a:r>
            <a:r>
              <a:rPr lang="en-US" sz="1600" dirty="0">
                <a:solidFill>
                  <a:srgbClr val="0000CC"/>
                </a:solidFill>
                <a:latin typeface="Arial" pitchFamily="34" charset="0"/>
                <a:cs typeface="Arial" pitchFamily="34" charset="0"/>
              </a:rPr>
              <a:t> responsibility. DOD policy and the JTR </a:t>
            </a:r>
            <a:r>
              <a:rPr lang="en-US" sz="1600" b="1" u="sng" dirty="0">
                <a:solidFill>
                  <a:srgbClr val="0000CC"/>
                </a:solidFill>
                <a:latin typeface="Arial" pitchFamily="34" charset="0"/>
                <a:cs typeface="Arial" pitchFamily="34" charset="0"/>
              </a:rPr>
              <a:t>requires</a:t>
            </a:r>
            <a:r>
              <a:rPr lang="en-US" sz="1600" dirty="0">
                <a:solidFill>
                  <a:srgbClr val="0000CC"/>
                </a:solidFill>
                <a:latin typeface="Arial" pitchFamily="34" charset="0"/>
                <a:cs typeface="Arial" pitchFamily="34" charset="0"/>
              </a:rPr>
              <a:t> GOVCC users to charge official travel expenses to the card and not to a Centrally Billed Account. The SO, not the aide-de-camp, would be responsible for any DTS travel irregularities in the SO’s account. Also, sharing personal accounts or authenticators (passwords or PINs) is </a:t>
            </a:r>
            <a:r>
              <a:rPr lang="en-US" sz="1600" b="1" u="sng" dirty="0">
                <a:solidFill>
                  <a:srgbClr val="0000CC"/>
                </a:solidFill>
                <a:latin typeface="Arial" pitchFamily="34" charset="0"/>
                <a:cs typeface="Arial" pitchFamily="34" charset="0"/>
              </a:rPr>
              <a:t>prohibited</a:t>
            </a:r>
            <a:r>
              <a:rPr lang="en-US" sz="1600" dirty="0">
                <a:solidFill>
                  <a:srgbClr val="0000CC"/>
                </a:solidFill>
                <a:latin typeface="Arial" pitchFamily="34" charset="0"/>
                <a:cs typeface="Arial" pitchFamily="34" charset="0"/>
              </a:rPr>
              <a:t> (AR 25-2, par. 4-5).</a:t>
            </a:r>
          </a:p>
          <a:p>
            <a:pPr>
              <a:buNone/>
            </a:pPr>
            <a:endParaRPr lang="en-US" sz="1600" dirty="0">
              <a:solidFill>
                <a:srgbClr val="FF0000"/>
              </a:solidFill>
              <a:latin typeface="Arial" pitchFamily="34" charset="0"/>
              <a:cs typeface="Arial" pitchFamily="34" charset="0"/>
            </a:endParaRPr>
          </a:p>
          <a:p>
            <a:pPr>
              <a:buAutoNum type="arabicParenR"/>
            </a:pPr>
            <a:endParaRPr lang="en-US" sz="1600" b="1" dirty="0">
              <a:latin typeface="Arial" pitchFamily="34" charset="0"/>
              <a:cs typeface="Arial" pitchFamily="34" charset="0"/>
            </a:endParaRPr>
          </a:p>
          <a:p>
            <a:pPr>
              <a:buAutoNum type="arabicParenR"/>
            </a:pPr>
            <a:endParaRPr lang="en-US" sz="1600" b="1" dirty="0">
              <a:latin typeface="Arial" pitchFamily="34" charset="0"/>
              <a:cs typeface="Arial" pitchFamily="34" charset="0"/>
            </a:endParaRPr>
          </a:p>
          <a:p>
            <a:pPr>
              <a:buNone/>
            </a:pPr>
            <a:endParaRPr lang="en-US" sz="1600" b="1" dirty="0">
              <a:latin typeface="Arial" pitchFamily="34" charset="0"/>
              <a:cs typeface="Arial" pitchFamily="34" charset="0"/>
            </a:endParaRPr>
          </a:p>
          <a:p>
            <a:pPr>
              <a:buNone/>
            </a:pPr>
            <a:endParaRPr lang="en-US" sz="1600" b="1" dirty="0">
              <a:latin typeface="Arial" pitchFamily="34" charset="0"/>
              <a:cs typeface="Arial" pitchFamily="34" charset="0"/>
            </a:endParaRPr>
          </a:p>
        </p:txBody>
      </p:sp>
      <p:sp>
        <p:nvSpPr>
          <p:cNvPr id="9" name="Rectangle 8"/>
          <p:cNvSpPr/>
          <p:nvPr/>
        </p:nvSpPr>
        <p:spPr>
          <a:xfrm>
            <a:off x="721809" y="4644138"/>
            <a:ext cx="7605132" cy="714711"/>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637563" y="4767156"/>
            <a:ext cx="7571678" cy="523220"/>
          </a:xfrm>
          <a:prstGeom prst="rect">
            <a:avLst/>
          </a:prstGeom>
          <a:noFill/>
        </p:spPr>
        <p:txBody>
          <a:bodyPr wrap="square" rtlCol="0">
            <a:spAutoFit/>
          </a:bodyPr>
          <a:lstStyle/>
          <a:p>
            <a:pPr algn="ctr"/>
            <a:r>
              <a:rPr lang="en-US" sz="1400" b="1" u="sng" dirty="0">
                <a:latin typeface="Arial" pitchFamily="34" charset="0"/>
                <a:cs typeface="Arial" pitchFamily="34" charset="0"/>
              </a:rPr>
              <a:t>Bottom Line</a:t>
            </a:r>
            <a:r>
              <a:rPr lang="en-US" sz="1400" b="1" dirty="0">
                <a:latin typeface="Arial" pitchFamily="34" charset="0"/>
                <a:cs typeface="Arial" pitchFamily="34" charset="0"/>
              </a:rPr>
              <a:t>: SO actions based on poor staff work or incorrect legal opinions </a:t>
            </a:r>
            <a:r>
              <a:rPr lang="en-US" sz="1400" b="1" u="sng" dirty="0">
                <a:solidFill>
                  <a:srgbClr val="FF0000"/>
                </a:solidFill>
                <a:latin typeface="Arial" pitchFamily="34" charset="0"/>
                <a:cs typeface="Arial" pitchFamily="34" charset="0"/>
              </a:rPr>
              <a:t>DO NOT </a:t>
            </a:r>
            <a:r>
              <a:rPr lang="en-US" sz="1400" b="1" dirty="0">
                <a:latin typeface="Arial" pitchFamily="34" charset="0"/>
                <a:cs typeface="Arial" pitchFamily="34" charset="0"/>
              </a:rPr>
              <a:t>excuse the SO of responsibility/consequences arising from their decisions.</a:t>
            </a: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4261363952"/>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390520"/>
            <a:ext cx="7172326" cy="875573"/>
          </a:xfrm>
        </p:spPr>
        <p:txBody>
          <a:bodyPr>
            <a:normAutofit/>
          </a:bodyPr>
          <a:lstStyle/>
          <a:p>
            <a: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Contractor &amp; Staff vs. Personal </a:t>
            </a:r>
            <a:b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Responsibility Discussion</a:t>
            </a:r>
          </a:p>
        </p:txBody>
      </p:sp>
      <p:sp>
        <p:nvSpPr>
          <p:cNvPr id="3" name="Content Placeholder 2"/>
          <p:cNvSpPr>
            <a:spLocks noGrp="1"/>
          </p:cNvSpPr>
          <p:nvPr>
            <p:ph idx="1"/>
          </p:nvPr>
        </p:nvSpPr>
        <p:spPr>
          <a:xfrm>
            <a:off x="666580" y="1343883"/>
            <a:ext cx="8056856" cy="4432518"/>
          </a:xfrm>
        </p:spPr>
        <p:txBody>
          <a:bodyPr>
            <a:noAutofit/>
          </a:bodyPr>
          <a:lstStyle/>
          <a:p>
            <a:pPr marL="347472" indent="-347472">
              <a:spcBef>
                <a:spcPts val="0"/>
              </a:spcBef>
              <a:buAutoNum type="arabicParenR" startAt="3"/>
            </a:pPr>
            <a:r>
              <a:rPr lang="en-US" sz="1200" b="1" dirty="0">
                <a:latin typeface="Arial" pitchFamily="34" charset="0"/>
                <a:cs typeface="Arial" pitchFamily="34" charset="0"/>
              </a:rPr>
              <a:t>May the SO attend the reception with the Dynamo Corporation’s chief operating officer? </a:t>
            </a:r>
            <a:r>
              <a:rPr lang="en-US" sz="1200" b="1" dirty="0">
                <a:solidFill>
                  <a:srgbClr val="006600"/>
                </a:solidFill>
                <a:latin typeface="Arial" panose="020B0604020202020204" pitchFamily="34" charset="0"/>
                <a:cs typeface="Arial" panose="020B0604020202020204" pitchFamily="34" charset="0"/>
              </a:rPr>
              <a:t>Yes</a:t>
            </a:r>
            <a:r>
              <a:rPr lang="en-US" sz="1200" dirty="0">
                <a:latin typeface="Arial" panose="020B0604020202020204" pitchFamily="34" charset="0"/>
                <a:cs typeface="Arial" panose="020B0604020202020204" pitchFamily="34" charset="0"/>
              </a:rPr>
              <a:t>, </a:t>
            </a:r>
            <a:r>
              <a:rPr lang="en-US" sz="1200" b="1" dirty="0">
                <a:solidFill>
                  <a:srgbClr val="FF0000"/>
                </a:solidFill>
                <a:latin typeface="Arial" panose="020B0604020202020204" pitchFamily="34" charset="0"/>
                <a:cs typeface="Arial" panose="020B0604020202020204" pitchFamily="34" charset="0"/>
              </a:rPr>
              <a:t>with limitations. </a:t>
            </a:r>
            <a:r>
              <a:rPr lang="en-US" sz="1200" dirty="0">
                <a:solidFill>
                  <a:srgbClr val="0000FF"/>
                </a:solidFill>
                <a:latin typeface="Arial" panose="020B0604020202020204" pitchFamily="34" charset="0"/>
                <a:cs typeface="Arial" panose="020B0604020202020204" pitchFamily="34" charset="0"/>
              </a:rPr>
              <a:t>If the food offered does not comprise a meal and alcohol is not offered, then the SO may legally accept this offering.  If the food comprises a meal or alcohol is included, provided the contractor does not offer more than $20 worth of drinks/refreshments per person (or provided the commercial price of the reception ticket is not over $20), and provided that the SO will not accept more than $50 worth of gifts from the contractor (meaning the contractor company as well as its employees) during the calendar year, the SO can attend the reception and accept the free drinks/refreshments. However, just because the SO </a:t>
            </a:r>
            <a:r>
              <a:rPr lang="en-US" sz="1200" b="1" dirty="0">
                <a:solidFill>
                  <a:srgbClr val="0000FF"/>
                </a:solidFill>
                <a:latin typeface="Arial" panose="020B0604020202020204" pitchFamily="34" charset="0"/>
                <a:cs typeface="Arial" panose="020B0604020202020204" pitchFamily="34" charset="0"/>
              </a:rPr>
              <a:t>can </a:t>
            </a:r>
            <a:r>
              <a:rPr lang="en-US" sz="1200" dirty="0">
                <a:solidFill>
                  <a:srgbClr val="0000FF"/>
                </a:solidFill>
                <a:latin typeface="Arial" panose="020B0604020202020204" pitchFamily="34" charset="0"/>
                <a:cs typeface="Arial" panose="020B0604020202020204" pitchFamily="34" charset="0"/>
              </a:rPr>
              <a:t>does not mean they </a:t>
            </a:r>
            <a:r>
              <a:rPr lang="en-US" sz="1200" b="1" dirty="0">
                <a:solidFill>
                  <a:srgbClr val="0000FF"/>
                </a:solidFill>
                <a:latin typeface="Arial" panose="020B0604020202020204" pitchFamily="34" charset="0"/>
                <a:cs typeface="Arial" panose="020B0604020202020204" pitchFamily="34" charset="0"/>
              </a:rPr>
              <a:t>should</a:t>
            </a:r>
            <a:r>
              <a:rPr lang="en-US" sz="1200" dirty="0">
                <a:solidFill>
                  <a:srgbClr val="0000FF"/>
                </a:solidFill>
                <a:latin typeface="Arial" panose="020B0604020202020204" pitchFamily="34" charset="0"/>
                <a:cs typeface="Arial" panose="020B0604020202020204" pitchFamily="34" charset="0"/>
              </a:rPr>
              <a:t>. It is never inappropriate to refuse a gift from a prohibited source (e.g., a DOD contractor). Here, since the SO oversaw a project performed by the DOD contractor in question, it is likely prudent and appropriate for the SO to decline the offer to attend the reception or receive the associated free drinks/refreshments since it could create the perception that the SO is, or could be, biased in favor of the DOD contractor whose project he oversaw. In this case, it’s also possible that if the SO provided feedback on the Dynamo contractors’ job performance, the SO would be improperly sharing non-public information with the contractor.</a:t>
            </a:r>
          </a:p>
          <a:p>
            <a:pPr marL="0" indent="-347472">
              <a:spcBef>
                <a:spcPts val="0"/>
              </a:spcBef>
              <a:buNone/>
            </a:pPr>
            <a:endParaRPr lang="en-US" sz="1200" dirty="0">
              <a:solidFill>
                <a:srgbClr val="0000FF"/>
              </a:solidFill>
              <a:latin typeface="Arial" panose="020B0604020202020204" pitchFamily="34" charset="0"/>
              <a:cs typeface="Arial" panose="020B0604020202020204" pitchFamily="34" charset="0"/>
            </a:endParaRPr>
          </a:p>
          <a:p>
            <a:pPr marL="347472" indent="-347472">
              <a:spcBef>
                <a:spcPts val="0"/>
              </a:spcBef>
              <a:buNone/>
            </a:pPr>
            <a:r>
              <a:rPr lang="en-US" sz="1200" b="1" dirty="0">
                <a:latin typeface="Arial" pitchFamily="34" charset="0"/>
                <a:cs typeface="Arial" pitchFamily="34" charset="0"/>
              </a:rPr>
              <a:t>4)     Can the SO go to dinner with his old friend LTG (R) Tom Watson: </a:t>
            </a:r>
            <a:r>
              <a:rPr lang="en-US" sz="1200" b="1" dirty="0">
                <a:solidFill>
                  <a:srgbClr val="006600"/>
                </a:solidFill>
                <a:latin typeface="Arial" pitchFamily="34" charset="0"/>
                <a:cs typeface="Arial" pitchFamily="34" charset="0"/>
              </a:rPr>
              <a:t>Yes,</a:t>
            </a:r>
            <a:r>
              <a:rPr lang="en-US" sz="1200" b="1" dirty="0">
                <a:solidFill>
                  <a:srgbClr val="0000CC"/>
                </a:solidFill>
                <a:latin typeface="Arial" pitchFamily="34" charset="0"/>
                <a:cs typeface="Arial" pitchFamily="34" charset="0"/>
              </a:rPr>
              <a:t> </a:t>
            </a:r>
            <a:r>
              <a:rPr lang="en-US" sz="1200" b="1" dirty="0">
                <a:solidFill>
                  <a:srgbClr val="FF0000"/>
                </a:solidFill>
                <a:latin typeface="Arial" pitchFamily="34" charset="0"/>
                <a:cs typeface="Arial" pitchFamily="34" charset="0"/>
              </a:rPr>
              <a:t>with limitations</a:t>
            </a:r>
            <a:r>
              <a:rPr lang="en-US" sz="1200" b="1" dirty="0">
                <a:solidFill>
                  <a:srgbClr val="0000CC"/>
                </a:solidFill>
                <a:latin typeface="Arial" pitchFamily="34" charset="0"/>
                <a:cs typeface="Arial" pitchFamily="34" charset="0"/>
              </a:rPr>
              <a:t>. </a:t>
            </a:r>
            <a:r>
              <a:rPr lang="en-US" sz="1200" dirty="0">
                <a:solidFill>
                  <a:srgbClr val="0000CC"/>
                </a:solidFill>
                <a:latin typeface="Arial" pitchFamily="34" charset="0"/>
                <a:cs typeface="Arial" pitchFamily="34" charset="0"/>
              </a:rPr>
              <a:t>The invitation to dinner seems to be a social, not business-related event. However, LTG (R) Watson is still a prohibited source (a DOD Contractor) so for appearance purposes, SO cannot accept more than $20 worth of drinks/refreshments, or more than $50 worth of gifts from the contractor (meaning the contractor company as well as its employees) during the calendar year. In this case, the SO could go to dinner with an old friend, but the SO and their spouse should not discuss contract-related business, and they should decline LTG(R) Watson’s offer to buy dinner and pay for both their meals using personal funds.</a:t>
            </a:r>
          </a:p>
          <a:p>
            <a:pPr>
              <a:buAutoNum type="arabicParenR"/>
            </a:pPr>
            <a:endParaRPr lang="en-US" sz="1200" b="1" dirty="0">
              <a:solidFill>
                <a:srgbClr val="FF0000"/>
              </a:solidFill>
              <a:latin typeface="Arial" pitchFamily="34" charset="0"/>
              <a:cs typeface="Arial" pitchFamily="34" charset="0"/>
            </a:endParaRPr>
          </a:p>
          <a:p>
            <a:pPr>
              <a:buAutoNum type="arabicParenR"/>
            </a:pPr>
            <a:endParaRPr lang="en-US" sz="1200" b="1" dirty="0">
              <a:latin typeface="Arial" pitchFamily="34" charset="0"/>
              <a:cs typeface="Arial" pitchFamily="34" charset="0"/>
            </a:endParaRPr>
          </a:p>
          <a:p>
            <a:pPr>
              <a:buAutoNum type="arabicParenR"/>
            </a:pPr>
            <a:endParaRPr lang="en-US" sz="1200" b="1" dirty="0">
              <a:latin typeface="Arial" pitchFamily="34" charset="0"/>
              <a:cs typeface="Arial" pitchFamily="34" charset="0"/>
            </a:endParaRPr>
          </a:p>
          <a:p>
            <a:pPr>
              <a:buNone/>
            </a:pPr>
            <a:endParaRPr lang="en-US" sz="1200" b="1" dirty="0">
              <a:latin typeface="Arial" pitchFamily="34" charset="0"/>
              <a:cs typeface="Arial" pitchFamily="34" charset="0"/>
            </a:endParaRPr>
          </a:p>
          <a:p>
            <a:pPr>
              <a:buNone/>
            </a:pPr>
            <a:endParaRPr lang="en-US" sz="1200" b="1" dirty="0">
              <a:latin typeface="Arial" pitchFamily="34" charset="0"/>
              <a:cs typeface="Arial" pitchFamily="34" charset="0"/>
            </a:endParaRPr>
          </a:p>
        </p:txBody>
      </p:sp>
      <p:sp>
        <p:nvSpPr>
          <p:cNvPr id="9" name="Rectangle 8"/>
          <p:cNvSpPr/>
          <p:nvPr/>
        </p:nvSpPr>
        <p:spPr>
          <a:xfrm>
            <a:off x="1034292" y="5296280"/>
            <a:ext cx="7321431" cy="81645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034292" y="5404425"/>
            <a:ext cx="7490237" cy="600164"/>
          </a:xfrm>
          <a:prstGeom prst="rect">
            <a:avLst/>
          </a:prstGeom>
          <a:noFill/>
        </p:spPr>
        <p:txBody>
          <a:bodyPr wrap="square" rtlCol="0">
            <a:spAutoFit/>
          </a:bodyPr>
          <a:lstStyle/>
          <a:p>
            <a:r>
              <a:rPr lang="en-US" sz="1100" b="1" u="sng" dirty="0">
                <a:latin typeface="Arial" pitchFamily="34" charset="0"/>
                <a:cs typeface="Arial" pitchFamily="34" charset="0"/>
              </a:rPr>
              <a:t>Bottom Line</a:t>
            </a:r>
            <a:r>
              <a:rPr lang="en-US" sz="1100" b="1" dirty="0">
                <a:latin typeface="Arial" pitchFamily="34" charset="0"/>
                <a:cs typeface="Arial" pitchFamily="34" charset="0"/>
              </a:rPr>
              <a:t>: Meetings with DOD contractors, even if they happen to be personal friends, can create issues with perception and preference.  This is especially true when they “buy dinner,” present gifts, etc.—</a:t>
            </a:r>
            <a:r>
              <a:rPr lang="en-US" sz="1100" b="1" dirty="0">
                <a:solidFill>
                  <a:srgbClr val="FF0000"/>
                </a:solidFill>
                <a:latin typeface="Arial" pitchFamily="34" charset="0"/>
                <a:cs typeface="Arial" pitchFamily="34" charset="0"/>
              </a:rPr>
              <a:t>Proceed with extreme caution and always obtain a legal review.</a:t>
            </a:r>
            <a:endParaRPr lang="en-US" sz="1100" b="1" dirty="0">
              <a:latin typeface="Arial" pitchFamily="34" charset="0"/>
              <a:cs typeface="Arial" pitchFamily="34" charset="0"/>
            </a:endParaRP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97135040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390520"/>
            <a:ext cx="7172326" cy="875573"/>
          </a:xfrm>
        </p:spPr>
        <p:txBody>
          <a:bodyPr>
            <a:normAutofit/>
          </a:bodyPr>
          <a:lstStyle/>
          <a:p>
            <a: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Contractor &amp; Staff vs. Personal </a:t>
            </a:r>
            <a:b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br>
            <a:r>
              <a:rPr lang="en-US" sz="2400" b="1" dirty="0">
                <a:solidFill>
                  <a:srgbClr val="002060"/>
                </a:solidFill>
                <a:effectLst>
                  <a:outerShdw blurRad="38100" dist="38100" dir="2700000" algn="tl">
                    <a:srgbClr val="000000">
                      <a:alpha val="43137"/>
                    </a:srgbClr>
                  </a:outerShdw>
                </a:effectLst>
                <a:latin typeface="Arial" pitchFamily="34" charset="0"/>
                <a:cs typeface="Arial" pitchFamily="34" charset="0"/>
              </a:rPr>
              <a:t>Responsibility Discussion</a:t>
            </a:r>
          </a:p>
        </p:txBody>
      </p:sp>
      <p:sp>
        <p:nvSpPr>
          <p:cNvPr id="3" name="Content Placeholder 2"/>
          <p:cNvSpPr>
            <a:spLocks noGrp="1"/>
          </p:cNvSpPr>
          <p:nvPr>
            <p:ph idx="1"/>
          </p:nvPr>
        </p:nvSpPr>
        <p:spPr>
          <a:xfrm>
            <a:off x="666580" y="1343883"/>
            <a:ext cx="8056856" cy="4432518"/>
          </a:xfrm>
        </p:spPr>
        <p:txBody>
          <a:bodyPr>
            <a:noAutofit/>
          </a:bodyPr>
          <a:lstStyle/>
          <a:p>
            <a:pPr>
              <a:buFont typeface="+mj-lt"/>
              <a:buAutoNum type="arabicPeriod" startAt="5"/>
            </a:pPr>
            <a:r>
              <a:rPr lang="en-US" sz="1400" b="1" dirty="0">
                <a:latin typeface="Arial" pitchFamily="34" charset="0"/>
                <a:cs typeface="Arial" pitchFamily="34" charset="0"/>
              </a:rPr>
              <a:t>What if, at the dinner, LTG (R) Watson asked the SO about his post-retirement plans and the SO responded that working for Dynamo Corporation as a senior project manager was a possibility in the future? </a:t>
            </a:r>
            <a:r>
              <a:rPr lang="en-US" sz="1400" dirty="0">
                <a:solidFill>
                  <a:srgbClr val="0000CC"/>
                </a:solidFill>
                <a:latin typeface="Arial" panose="020B0604020202020204" pitchFamily="34" charset="0"/>
                <a:cs typeface="Arial" panose="020B0604020202020204" pitchFamily="34" charset="0"/>
              </a:rPr>
              <a:t>It is crucial for the SO to recognize at what point they are, “seeking employment” vis-à-vis this dinner.  Federal employees trigger the financial conflict of interest statute (18 US Code 208), and the ethics rules (5 CFR 2635.601-607), which result in potential conflicts of interest, if they are “seeking employment.” This statute prohibits participating personally and substantially in any particular matter that will have a direct and predictable effect on an NFE with which a Federal employee is “seeking employment.” A Federal employee is likely “seeking employment” when he/she makes an unsolicited communication regarding potential future employment, engages in negotiation for employment, or </a:t>
            </a:r>
            <a:r>
              <a:rPr lang="en-US" sz="1400" u="sng" dirty="0">
                <a:solidFill>
                  <a:srgbClr val="0000CC"/>
                </a:solidFill>
                <a:latin typeface="Arial" panose="020B0604020202020204" pitchFamily="34" charset="0"/>
                <a:cs typeface="Arial" panose="020B0604020202020204" pitchFamily="34" charset="0"/>
              </a:rPr>
              <a:t>responds to an unsolicited communication regarding possible employment other than to make an immediate and clear rejection</a:t>
            </a:r>
            <a:r>
              <a:rPr lang="en-US" sz="1400" dirty="0">
                <a:solidFill>
                  <a:srgbClr val="0000CC"/>
                </a:solidFill>
                <a:latin typeface="Arial" panose="020B0604020202020204" pitchFamily="34" charset="0"/>
                <a:cs typeface="Arial" panose="020B0604020202020204" pitchFamily="34" charset="0"/>
              </a:rPr>
              <a:t>.  </a:t>
            </a:r>
            <a:endParaRPr lang="en-US" sz="1400" b="1" dirty="0">
              <a:latin typeface="Arial" pitchFamily="34" charset="0"/>
              <a:cs typeface="Arial" pitchFamily="34" charset="0"/>
            </a:endParaRPr>
          </a:p>
          <a:p>
            <a:pPr lvl="0">
              <a:buFont typeface="Arial" pitchFamily="34" charset="0"/>
              <a:buAutoNum type="arabicParenR" startAt="3"/>
            </a:pPr>
            <a:endParaRPr lang="en-US" sz="1400" b="1" dirty="0">
              <a:latin typeface="Arial" pitchFamily="34" charset="0"/>
              <a:cs typeface="Arial" pitchFamily="34" charset="0"/>
            </a:endParaRPr>
          </a:p>
          <a:p>
            <a:pPr lvl="0">
              <a:buFont typeface="Arial" pitchFamily="34" charset="0"/>
              <a:buAutoNum type="arabicParenR" startAt="3"/>
            </a:pPr>
            <a:endParaRPr lang="en-US" sz="1400" b="1" dirty="0">
              <a:latin typeface="Arial" pitchFamily="34" charset="0"/>
              <a:cs typeface="Arial" pitchFamily="34" charset="0"/>
            </a:endParaRPr>
          </a:p>
          <a:p>
            <a:pPr>
              <a:buNone/>
            </a:pPr>
            <a:endParaRPr lang="en-US" sz="1400" b="1" dirty="0">
              <a:latin typeface="Arial" pitchFamily="34" charset="0"/>
              <a:cs typeface="Arial" pitchFamily="34" charset="0"/>
            </a:endParaRPr>
          </a:p>
        </p:txBody>
      </p:sp>
      <p:sp>
        <p:nvSpPr>
          <p:cNvPr id="9" name="Rectangle 8"/>
          <p:cNvSpPr/>
          <p:nvPr/>
        </p:nvSpPr>
        <p:spPr>
          <a:xfrm>
            <a:off x="979071" y="4133873"/>
            <a:ext cx="7420869" cy="1440006"/>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979071" y="4188884"/>
            <a:ext cx="7420869" cy="1384995"/>
          </a:xfrm>
          <a:prstGeom prst="rect">
            <a:avLst/>
          </a:prstGeom>
          <a:noFill/>
        </p:spPr>
        <p:txBody>
          <a:bodyPr wrap="square" rtlCol="0">
            <a:spAutoFit/>
          </a:bodyPr>
          <a:lstStyle/>
          <a:p>
            <a:r>
              <a:rPr lang="en-US" sz="1400" b="1" u="sng" dirty="0">
                <a:latin typeface="Arial" panose="020B0604020202020204" pitchFamily="34" charset="0"/>
                <a:cs typeface="Arial" pitchFamily="34" charset="0"/>
              </a:rPr>
              <a:t>Bottom Line</a:t>
            </a:r>
            <a:r>
              <a:rPr lang="en-US" sz="1400" b="1" dirty="0">
                <a:latin typeface="Arial" pitchFamily="34" charset="0"/>
                <a:cs typeface="Arial" pitchFamily="34" charset="0"/>
              </a:rPr>
              <a:t>: Though this dinner is a social occasion, if the discussion turns to the possibility of future employment with a prohibited source (Dynamo Corporation), the SO may cross the line into “seeking employment,” in which case he must disqualify himself from personal and substantial participation in any particular matter pertaining to that prohibited source, unless the SO clearly and immediately rejects any offers of employment.</a:t>
            </a: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8764530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051" y="432290"/>
            <a:ext cx="9144000" cy="584775"/>
          </a:xfrm>
          <a:prstGeom prst="rect">
            <a:avLst/>
          </a:prstGeom>
          <a:noFill/>
        </p:spPr>
        <p:txBody>
          <a:bodyPr wrap="square" rtlCol="0">
            <a:spAutoFit/>
          </a:bodyPr>
          <a:lstStyle/>
          <a:p>
            <a:pPr algn="ctr"/>
            <a:r>
              <a:rPr lang="en-US" sz="3200" b="1" dirty="0">
                <a:solidFill>
                  <a:srgbClr val="002060"/>
                </a:solidFill>
                <a:effectLst>
                  <a:outerShdw blurRad="38100" dist="38100" dir="2700000" algn="tl">
                    <a:srgbClr val="000000">
                      <a:alpha val="43137"/>
                    </a:srgbClr>
                  </a:outerShdw>
                </a:effectLst>
                <a:latin typeface="Arial" pitchFamily="34" charset="0"/>
                <a:cs typeface="Arial" pitchFamily="34" charset="0"/>
              </a:rPr>
              <a:t>Things to Consider</a:t>
            </a:r>
          </a:p>
        </p:txBody>
      </p:sp>
      <p:sp>
        <p:nvSpPr>
          <p:cNvPr id="12" name="Rectangle 11"/>
          <p:cNvSpPr/>
          <p:nvPr/>
        </p:nvSpPr>
        <p:spPr>
          <a:xfrm>
            <a:off x="335666" y="1303716"/>
            <a:ext cx="8544770" cy="5016758"/>
          </a:xfrm>
          <a:prstGeom prst="rect">
            <a:avLst/>
          </a:prstGeom>
        </p:spPr>
        <p:txBody>
          <a:bodyPr wrap="square">
            <a:spAutoFit/>
          </a:bodyPr>
          <a:lstStyle/>
          <a:p>
            <a:pPr marL="285750" indent="-285750" eaLnBrk="0" hangingPunct="0">
              <a:spcAft>
                <a:spcPts val="1200"/>
              </a:spcAft>
              <a:buFont typeface="Arial" panose="020B0604020202020204" pitchFamily="34" charset="0"/>
              <a:buChar char="•"/>
              <a:defRPr/>
            </a:pPr>
            <a:r>
              <a:rPr lang="en-US" dirty="0">
                <a:latin typeface="Arial" pitchFamily="34" charset="0"/>
                <a:cs typeface="Arial" pitchFamily="34" charset="0"/>
              </a:rPr>
              <a:t>What formal training has your aide/executive officer (XO)/chief of staff (COS) received?</a:t>
            </a:r>
          </a:p>
          <a:p>
            <a:pPr marL="285750" indent="-285750" eaLnBrk="0" hangingPunct="0">
              <a:spcAft>
                <a:spcPts val="1200"/>
              </a:spcAft>
              <a:buFont typeface="Arial" panose="020B0604020202020204" pitchFamily="34" charset="0"/>
              <a:buChar char="•"/>
              <a:defRPr/>
            </a:pPr>
            <a:r>
              <a:rPr lang="en-US" dirty="0">
                <a:latin typeface="Arial" pitchFamily="34" charset="0"/>
                <a:cs typeface="Arial" pitchFamily="34" charset="0"/>
              </a:rPr>
              <a:t>When was the last time your personal staff conducted collective training on “Front Office Operations”?</a:t>
            </a:r>
          </a:p>
          <a:p>
            <a:pPr marL="285750" indent="-285750" eaLnBrk="0" hangingPunct="0">
              <a:spcAft>
                <a:spcPts val="1200"/>
              </a:spcAft>
              <a:buFont typeface="Arial" panose="020B0604020202020204" pitchFamily="34" charset="0"/>
              <a:buChar char="•"/>
              <a:defRPr/>
            </a:pPr>
            <a:r>
              <a:rPr lang="en-US" dirty="0">
                <a:latin typeface="Arial" pitchFamily="34" charset="0"/>
                <a:cs typeface="Arial" pitchFamily="34" charset="0"/>
              </a:rPr>
              <a:t>On your “worst” day, are you confident that your staff would advise you not to do something because it violates policy? </a:t>
            </a:r>
          </a:p>
          <a:p>
            <a:pPr marL="285750" indent="-285750" eaLnBrk="0" hangingPunct="0">
              <a:spcAft>
                <a:spcPts val="1200"/>
              </a:spcAft>
              <a:buFont typeface="Arial" panose="020B0604020202020204" pitchFamily="34" charset="0"/>
              <a:buChar char="•"/>
              <a:defRPr/>
            </a:pPr>
            <a:r>
              <a:rPr lang="en-US" dirty="0">
                <a:latin typeface="Arial" pitchFamily="34" charset="0"/>
                <a:cs typeface="Arial" pitchFamily="34" charset="0"/>
              </a:rPr>
              <a:t>Does your personal staff understand where the “red-lines” are? Are you sure?</a:t>
            </a:r>
          </a:p>
          <a:p>
            <a:pPr marL="285750" indent="-285750" eaLnBrk="0" hangingPunct="0">
              <a:spcAft>
                <a:spcPts val="1200"/>
              </a:spcAft>
              <a:buFont typeface="Arial" panose="020B0604020202020204" pitchFamily="34" charset="0"/>
              <a:buChar char="•"/>
              <a:defRPr/>
            </a:pPr>
            <a:r>
              <a:rPr lang="en-US" dirty="0">
                <a:latin typeface="Arial" pitchFamily="34" charset="0"/>
                <a:cs typeface="Arial" pitchFamily="34" charset="0"/>
              </a:rPr>
              <a:t>Trust your instincts to tell you when something is wrong. However, use of effective processes and standard operating procedures will minimize misinterpretation.</a:t>
            </a:r>
          </a:p>
          <a:p>
            <a:pPr marL="233363" indent="-233363" eaLnBrk="0" hangingPunct="0">
              <a:buFont typeface="Arial" charset="0"/>
              <a:buChar char="•"/>
              <a:defRPr/>
            </a:pPr>
            <a:endParaRPr lang="en-US" dirty="0">
              <a:latin typeface="Arial" pitchFamily="34" charset="0"/>
              <a:cs typeface="Arial" pitchFamily="34" charset="0"/>
            </a:endParaRPr>
          </a:p>
          <a:p>
            <a:pPr marL="233363" lvl="0" indent="-233363" eaLnBrk="0" hangingPunct="0">
              <a:defRPr/>
            </a:pPr>
            <a:endParaRPr lang="en-US" i="1" dirty="0"/>
          </a:p>
          <a:p>
            <a:pPr marL="233363" indent="-233363" eaLnBrk="0" hangingPunct="0">
              <a:buFont typeface="Arial" charset="0"/>
              <a:buChar char="•"/>
              <a:defRPr/>
            </a:pPr>
            <a:endParaRPr lang="en-US" dirty="0">
              <a:latin typeface="Arial" pitchFamily="34" charset="0"/>
              <a:cs typeface="Arial" pitchFamily="34" charset="0"/>
            </a:endParaRPr>
          </a:p>
          <a:p>
            <a:pPr marL="233363" indent="-233363" eaLnBrk="0" hangingPunct="0">
              <a:defRPr/>
            </a:pPr>
            <a:endParaRPr lang="en-US" dirty="0">
              <a:latin typeface="Arial" pitchFamily="34" charset="0"/>
              <a:cs typeface="Arial" pitchFamily="34" charset="0"/>
            </a:endParaRPr>
          </a:p>
          <a:p>
            <a:pPr marL="233363" indent="-233363" eaLnBrk="0" hangingPunct="0">
              <a:defRPr/>
            </a:pPr>
            <a:endParaRPr lang="en-US" dirty="0">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153890"/>
            <a:ext cx="8206014" cy="4913085"/>
          </a:xfrm>
        </p:spPr>
        <p:txBody>
          <a:bodyPr>
            <a:noAutofit/>
          </a:bodyPr>
          <a:lstStyle/>
          <a:p>
            <a:pPr marL="168275" indent="-222250">
              <a:buNone/>
            </a:pPr>
            <a:endParaRPr lang="en-US" sz="1200" b="1" dirty="0">
              <a:latin typeface="Arial" pitchFamily="34" charset="0"/>
              <a:cs typeface="Arial" pitchFamily="34" charset="0"/>
            </a:endParaRPr>
          </a:p>
          <a:p>
            <a:pPr marL="174625" indent="-228600">
              <a:buFont typeface="+mj-lt"/>
              <a:buAutoNum type="arabicPeriod"/>
            </a:pPr>
            <a:r>
              <a:rPr lang="en-US" sz="1200" b="1" dirty="0">
                <a:latin typeface="Arial" pitchFamily="34" charset="0"/>
                <a:cs typeface="Arial" pitchFamily="34" charset="0"/>
              </a:rPr>
              <a:t>Common Issues/Problems:</a:t>
            </a:r>
          </a:p>
          <a:p>
            <a:pPr marL="574675" lvl="1" indent="-228600">
              <a:buFont typeface="+mj-lt"/>
              <a:buAutoNum type="alphaLcParenR"/>
            </a:pPr>
            <a:r>
              <a:rPr lang="en-US" sz="1200" dirty="0">
                <a:latin typeface="Arial" pitchFamily="34" charset="0"/>
                <a:cs typeface="Arial" pitchFamily="34" charset="0"/>
              </a:rPr>
              <a:t>SO meets with the contractor and then improperly endorses the contractor’s product.</a:t>
            </a:r>
          </a:p>
          <a:p>
            <a:pPr marL="568325" lvl="1" indent="-222250">
              <a:buFont typeface="+mj-lt"/>
              <a:buAutoNum type="alphaLcParenR"/>
            </a:pPr>
            <a:r>
              <a:rPr lang="en-US" sz="1200" dirty="0">
                <a:latin typeface="Arial" pitchFamily="34" charset="0"/>
                <a:cs typeface="Arial" pitchFamily="34" charset="0"/>
              </a:rPr>
              <a:t>SO creates a perception of a procurement integrity violation by meeting with the contractor.</a:t>
            </a:r>
          </a:p>
          <a:p>
            <a:pPr marL="568325" lvl="1" indent="-222250">
              <a:buFont typeface="+mj-lt"/>
              <a:buAutoNum type="alphaLcParenR"/>
            </a:pPr>
            <a:r>
              <a:rPr lang="en-US" sz="1200" dirty="0">
                <a:latin typeface="Arial" pitchFamily="34" charset="0"/>
                <a:cs typeface="Arial" pitchFamily="34" charset="0"/>
              </a:rPr>
              <a:t>SO shares non-public information.</a:t>
            </a:r>
          </a:p>
          <a:p>
            <a:pPr marL="568325" lvl="1" indent="-222250">
              <a:buFont typeface="+mj-lt"/>
              <a:buAutoNum type="alphaLcParenR"/>
            </a:pPr>
            <a:r>
              <a:rPr lang="en-US" sz="1200" dirty="0">
                <a:latin typeface="Arial" pitchFamily="34" charset="0"/>
                <a:cs typeface="Arial" pitchFamily="34" charset="0"/>
              </a:rPr>
              <a:t>SO meets with a contractor that is a bidder or offeror in an ongoing procurement. </a:t>
            </a:r>
          </a:p>
          <a:p>
            <a:pPr marL="568325" lvl="1" indent="-222250">
              <a:buFont typeface="+mj-lt"/>
              <a:buAutoNum type="alphaLcParenR"/>
            </a:pPr>
            <a:r>
              <a:rPr lang="en-US" sz="1200" dirty="0">
                <a:latin typeface="Arial" pitchFamily="34" charset="0"/>
                <a:cs typeface="Arial" pitchFamily="34" charset="0"/>
              </a:rPr>
              <a:t>Contract employees or employees of companies doing business with the DOD, that are also personal friends of the SO, may be problematic.</a:t>
            </a:r>
          </a:p>
          <a:p>
            <a:pPr marL="168275" indent="-222250">
              <a:buFont typeface="+mj-lt"/>
              <a:buAutoNum type="arabicPeriod"/>
            </a:pPr>
            <a:endParaRPr lang="en-US" sz="1200" b="1" dirty="0">
              <a:latin typeface="Arial" pitchFamily="34" charset="0"/>
              <a:cs typeface="Arial" pitchFamily="34" charset="0"/>
            </a:endParaRPr>
          </a:p>
          <a:p>
            <a:pPr marL="168275" indent="-222250">
              <a:buFont typeface="+mj-lt"/>
              <a:buAutoNum type="arabicPeriod"/>
            </a:pPr>
            <a:r>
              <a:rPr lang="en-US" sz="1200" b="1" dirty="0">
                <a:latin typeface="Arial" pitchFamily="34" charset="0"/>
                <a:cs typeface="Arial" pitchFamily="34" charset="0"/>
              </a:rPr>
              <a:t>Proper handling of contractor meetings:</a:t>
            </a:r>
          </a:p>
          <a:p>
            <a:pPr marL="568325" lvl="1" indent="-222250">
              <a:buFont typeface="+mj-lt"/>
              <a:buAutoNum type="alphaLcParenR"/>
            </a:pPr>
            <a:r>
              <a:rPr lang="en-US" sz="1200" dirty="0">
                <a:latin typeface="Arial" pitchFamily="34" charset="0"/>
                <a:cs typeface="Arial" pitchFamily="34" charset="0"/>
              </a:rPr>
              <a:t>While there is no prohibition on meeting with a contractor (especially if also a personal friend), SOs must be very careful to avoid actions that are prohibited, or could create a negative perception.</a:t>
            </a:r>
          </a:p>
          <a:p>
            <a:pPr marL="568325" lvl="1" indent="-222250">
              <a:buFont typeface="+mj-lt"/>
              <a:buAutoNum type="alphaLcParenR"/>
            </a:pPr>
            <a:r>
              <a:rPr lang="en-US" sz="1200" dirty="0">
                <a:latin typeface="Arial" pitchFamily="34" charset="0"/>
                <a:cs typeface="Arial" pitchFamily="34" charset="0"/>
              </a:rPr>
              <a:t>The SO may want to decline the request to meet.</a:t>
            </a:r>
          </a:p>
          <a:p>
            <a:pPr marL="568325" lvl="1" indent="-222250">
              <a:buFont typeface="+mj-lt"/>
              <a:buAutoNum type="alphaLcParenR"/>
            </a:pPr>
            <a:r>
              <a:rPr lang="en-US" sz="1200" dirty="0">
                <a:latin typeface="Arial" pitchFamily="34" charset="0"/>
                <a:cs typeface="Arial" pitchFamily="34" charset="0"/>
              </a:rPr>
              <a:t>Perceptions (both public and internal/subordinates) should be considered.</a:t>
            </a:r>
          </a:p>
          <a:p>
            <a:pPr marL="568325" lvl="1" indent="-222250">
              <a:buFont typeface="+mj-lt"/>
              <a:buAutoNum type="alphaLcParenR"/>
            </a:pPr>
            <a:r>
              <a:rPr lang="en-US" sz="1200" dirty="0">
                <a:latin typeface="Arial" pitchFamily="34" charset="0"/>
                <a:cs typeface="Arial" pitchFamily="34" charset="0"/>
              </a:rPr>
              <a:t>Maintain a level playing field/avoid the appearance of favoritism.</a:t>
            </a:r>
          </a:p>
          <a:p>
            <a:pPr marL="568325" lvl="1" indent="-222250">
              <a:buFont typeface="+mj-lt"/>
              <a:buAutoNum type="alphaLcParenR"/>
            </a:pPr>
            <a:r>
              <a:rPr lang="en-US" sz="1200" dirty="0">
                <a:latin typeface="Arial" pitchFamily="34" charset="0"/>
                <a:cs typeface="Arial" pitchFamily="34" charset="0"/>
              </a:rPr>
              <a:t>No inside information can be released.</a:t>
            </a:r>
          </a:p>
          <a:p>
            <a:pPr marL="568325" lvl="1" indent="-222250">
              <a:buFont typeface="+mj-lt"/>
              <a:buAutoNum type="alphaLcParenR"/>
            </a:pPr>
            <a:r>
              <a:rPr lang="en-US" sz="1200" dirty="0">
                <a:latin typeface="Arial" pitchFamily="34" charset="0"/>
                <a:cs typeface="Arial" pitchFamily="34" charset="0"/>
              </a:rPr>
              <a:t>No endorsement.</a:t>
            </a:r>
          </a:p>
          <a:p>
            <a:pPr marL="568325" lvl="1" indent="-222250">
              <a:buFont typeface="+mj-lt"/>
              <a:buAutoNum type="alphaLcParenR"/>
            </a:pPr>
            <a:r>
              <a:rPr lang="en-US" sz="1200" dirty="0">
                <a:latin typeface="Arial" pitchFamily="34" charset="0"/>
                <a:cs typeface="Arial" pitchFamily="34" charset="0"/>
              </a:rPr>
              <a:t>If a prohibited source makes </a:t>
            </a:r>
            <a:r>
              <a:rPr lang="en-US" sz="1200" b="1" dirty="0">
                <a:solidFill>
                  <a:srgbClr val="FF0000"/>
                </a:solidFill>
                <a:latin typeface="Arial" pitchFamily="34" charset="0"/>
                <a:cs typeface="Arial" pitchFamily="34" charset="0"/>
              </a:rPr>
              <a:t>any</a:t>
            </a:r>
            <a:r>
              <a:rPr lang="en-US" sz="1200" dirty="0">
                <a:latin typeface="Arial" pitchFamily="34" charset="0"/>
                <a:cs typeface="Arial" pitchFamily="34" charset="0"/>
              </a:rPr>
              <a:t> overture/offer of employment, SO must immediately and clearly reject the offer. </a:t>
            </a:r>
          </a:p>
        </p:txBody>
      </p:sp>
      <p:sp>
        <p:nvSpPr>
          <p:cNvPr id="5" name="Title 1"/>
          <p:cNvSpPr txBox="1">
            <a:spLocks/>
          </p:cNvSpPr>
          <p:nvPr/>
        </p:nvSpPr>
        <p:spPr>
          <a:xfrm>
            <a:off x="981075" y="369495"/>
            <a:ext cx="7191376" cy="1143000"/>
          </a:xfrm>
          <a:prstGeom prst="rect">
            <a:avLst/>
          </a:prstGeom>
        </p:spPr>
        <p:txBody>
          <a:bodyPr vert="horz" lIns="91440" tIns="45720" rIns="91440" bIns="45720" rtlCol="0" anchor="ctr">
            <a:normAutofit/>
          </a:bodyPr>
          <a:lstStyle/>
          <a:p>
            <a:pPr marL="114300" lvl="1" algn="ctr">
              <a:defRPr/>
            </a:pPr>
            <a:r>
              <a:rPr kumimoji="0" lang="en-US" sz="2800" b="1" i="0" u="none" strike="noStrike" kern="0" cap="none" spc="0" normalizeH="0" baseline="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t>Meeting </a:t>
            </a:r>
            <a:r>
              <a:rPr lang="en-US" sz="28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R</a:t>
            </a:r>
            <a:r>
              <a:rPr kumimoji="0" lang="en-US" sz="2800" b="1" i="0" u="none" strike="noStrike" kern="0" cap="none" spc="0" normalizeH="0" baseline="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t>equest by</a:t>
            </a:r>
            <a:r>
              <a:rPr kumimoji="0" lang="en-US" sz="2800" b="1" i="0" u="none" strike="noStrike" kern="0" cap="none" spc="0" normalizeH="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t> a </a:t>
            </a:r>
            <a:r>
              <a:rPr lang="en-US" sz="28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C</a:t>
            </a:r>
            <a:r>
              <a:rPr kumimoji="0" lang="en-US" sz="2800" b="1" i="0" u="none" strike="noStrike" kern="0" cap="none" spc="0" normalizeH="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t>ontractor</a:t>
            </a:r>
            <a:br>
              <a:rPr kumimoji="0" lang="en-US" sz="2200" b="1" i="0" u="none" strike="noStrike" kern="0" cap="none" spc="0" normalizeH="0" baseline="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br>
            <a:r>
              <a:rPr lang="en-US" sz="1100" kern="0" dirty="0">
                <a:solidFill>
                  <a:srgbClr val="002060"/>
                </a:solidFill>
                <a:latin typeface="Arial" pitchFamily="34" charset="0"/>
                <a:cs typeface="Arial" pitchFamily="34" charset="0"/>
              </a:rPr>
              <a:t>(18 USC 208/5 </a:t>
            </a:r>
            <a:r>
              <a:rPr kumimoji="0" lang="en-US" sz="1100" i="0" u="none" strike="noStrike" kern="0" cap="none" spc="0" normalizeH="0" baseline="0" noProof="0" dirty="0">
                <a:ln>
                  <a:noFill/>
                </a:ln>
                <a:solidFill>
                  <a:srgbClr val="002060"/>
                </a:solidFill>
                <a:uLnTx/>
                <a:uFillTx/>
                <a:latin typeface="Arial" pitchFamily="34" charset="0"/>
                <a:cs typeface="Arial" pitchFamily="34" charset="0"/>
              </a:rPr>
              <a:t>CFR 2635/DOD Joint Ethics</a:t>
            </a:r>
            <a:r>
              <a:rPr kumimoji="0" lang="en-US" sz="1100" i="0" u="none" strike="noStrike" kern="0" cap="none" spc="0" normalizeH="0" noProof="0" dirty="0">
                <a:ln>
                  <a:noFill/>
                </a:ln>
                <a:solidFill>
                  <a:srgbClr val="002060"/>
                </a:solidFill>
                <a:uLnTx/>
                <a:uFillTx/>
                <a:latin typeface="Arial" pitchFamily="34" charset="0"/>
                <a:cs typeface="Arial" pitchFamily="34" charset="0"/>
              </a:rPr>
              <a:t> Regulation/Federal Acquisition Reg. and Supplements</a:t>
            </a:r>
            <a:r>
              <a:rPr kumimoji="0" lang="en-US" sz="1100" i="0" u="none" strike="noStrike" kern="0" cap="none" spc="0" normalizeH="0" baseline="0" noProof="0" dirty="0">
                <a:ln>
                  <a:noFill/>
                </a:ln>
                <a:solidFill>
                  <a:srgbClr val="002060"/>
                </a:solidFill>
                <a:uLnTx/>
                <a:uFillTx/>
                <a:latin typeface="Arial" pitchFamily="34" charset="0"/>
                <a:cs typeface="Arial" pitchFamily="34" charset="0"/>
              </a:rPr>
              <a:t>)</a:t>
            </a:r>
            <a:endParaRPr kumimoji="0" lang="en-US" sz="1050" i="0" u="none" strike="noStrike" kern="0" cap="none" spc="0" normalizeH="0" baseline="0" noProof="0" dirty="0">
              <a:ln>
                <a:noFill/>
              </a:ln>
              <a:solidFill>
                <a:srgbClr val="002060"/>
              </a:solidFill>
              <a:uLnTx/>
              <a:uFillTx/>
              <a:latin typeface="Arial" pitchFamily="34" charset="0"/>
              <a:cs typeface="Arial" pitchFamily="34" charset="0"/>
            </a:endParaRP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1946526912"/>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5779" y="4347455"/>
            <a:ext cx="7697815" cy="1879313"/>
          </a:xfrm>
        </p:spPr>
        <p:txBody>
          <a:bodyPr>
            <a:normAutofit/>
          </a:bodyPr>
          <a:lstStyle/>
          <a:p>
            <a:pPr marL="346075" lvl="1" indent="0" algn="ctr">
              <a:lnSpc>
                <a:spcPts val="1200"/>
              </a:lnSpc>
              <a:buNone/>
            </a:pPr>
            <a:r>
              <a:rPr lang="en-US" sz="1200" b="1" u="sng" dirty="0">
                <a:latin typeface="Arial" pitchFamily="34" charset="0"/>
                <a:cs typeface="Arial" pitchFamily="34" charset="0"/>
              </a:rPr>
              <a:t>Record the Circumstances of the Request:</a:t>
            </a:r>
            <a:endParaRPr lang="en-US" sz="1200" dirty="0">
              <a:latin typeface="Arial" pitchFamily="34" charset="0"/>
              <a:cs typeface="Arial" pitchFamily="34" charset="0"/>
            </a:endParaRPr>
          </a:p>
          <a:p>
            <a:pPr marL="460375" lvl="3" indent="-233363">
              <a:lnSpc>
                <a:spcPts val="1200"/>
              </a:lnSpc>
              <a:buFont typeface="+mj-lt"/>
              <a:buAutoNum type="arabicPeriod"/>
            </a:pPr>
            <a:r>
              <a:rPr lang="en-US" sz="1200" dirty="0">
                <a:latin typeface="Arial" pitchFamily="34" charset="0"/>
                <a:cs typeface="Arial" pitchFamily="34" charset="0"/>
              </a:rPr>
              <a:t>Is the SO/the organization currently involved in any contracts with the contractor’s firm?</a:t>
            </a:r>
          </a:p>
          <a:p>
            <a:pPr marL="460375" lvl="3" indent="-233363">
              <a:lnSpc>
                <a:spcPts val="1200"/>
              </a:lnSpc>
              <a:buFont typeface="+mj-lt"/>
              <a:buAutoNum type="arabicPeriod"/>
            </a:pPr>
            <a:r>
              <a:rPr lang="en-US" sz="1200" dirty="0">
                <a:latin typeface="Arial" pitchFamily="34" charset="0"/>
                <a:cs typeface="Arial" pitchFamily="34" charset="0"/>
              </a:rPr>
              <a:t>Is the SO/the organization soliciting, or considering soliciting, a contract that might involve the contractor’s firm? </a:t>
            </a:r>
          </a:p>
          <a:p>
            <a:pPr marL="460375" lvl="3" indent="-233363">
              <a:lnSpc>
                <a:spcPts val="1200"/>
              </a:lnSpc>
              <a:buFont typeface="+mj-lt"/>
              <a:buAutoNum type="arabicPeriod"/>
            </a:pPr>
            <a:r>
              <a:rPr lang="en-US" sz="1200" dirty="0">
                <a:latin typeface="Arial" pitchFamily="34" charset="0"/>
                <a:cs typeface="Arial" pitchFamily="34" charset="0"/>
              </a:rPr>
              <a:t>What does the contractor want to talk about with the SO? Solicitation? Complaint? Employment?</a:t>
            </a:r>
          </a:p>
          <a:p>
            <a:pPr marL="460375" lvl="3" indent="-233363">
              <a:lnSpc>
                <a:spcPts val="1200"/>
              </a:lnSpc>
              <a:buFont typeface="+mj-lt"/>
              <a:buAutoNum type="arabicPeriod"/>
            </a:pPr>
            <a:r>
              <a:rPr lang="en-US" sz="1200" dirty="0">
                <a:latin typeface="Arial" pitchFamily="34" charset="0"/>
                <a:cs typeface="Arial" pitchFamily="34" charset="0"/>
              </a:rPr>
              <a:t>If the meeting pertains to a solicitation of the contractor’s products, is the SO willing to meet with the other competing contractors as well? </a:t>
            </a:r>
          </a:p>
          <a:p>
            <a:pPr marL="460375" lvl="3" indent="-233363">
              <a:lnSpc>
                <a:spcPts val="1200"/>
              </a:lnSpc>
              <a:buFont typeface="+mj-lt"/>
              <a:buAutoNum type="arabicPeriod"/>
            </a:pPr>
            <a:r>
              <a:rPr lang="en-US" sz="1200" dirty="0">
                <a:latin typeface="Arial" pitchFamily="34" charset="0"/>
                <a:cs typeface="Arial" pitchFamily="34" charset="0"/>
              </a:rPr>
              <a:t>Will the meeting create the perception of favored treatment of the contractor or firm?</a:t>
            </a:r>
          </a:p>
          <a:p>
            <a:pPr marL="460375" lvl="3" indent="-233363">
              <a:lnSpc>
                <a:spcPts val="1200"/>
              </a:lnSpc>
              <a:buFont typeface="+mj-lt"/>
              <a:buAutoNum type="arabicPeriod"/>
            </a:pPr>
            <a:r>
              <a:rPr lang="en-US" sz="1200" dirty="0">
                <a:latin typeface="Arial" pitchFamily="34" charset="0"/>
                <a:cs typeface="Arial" pitchFamily="34" charset="0"/>
              </a:rPr>
              <a:t>Consult with legal advisor </a:t>
            </a:r>
            <a:r>
              <a:rPr lang="en-US" sz="1200" b="1" u="sng" dirty="0">
                <a:latin typeface="Arial" pitchFamily="34" charset="0"/>
                <a:cs typeface="Arial" pitchFamily="34" charset="0"/>
              </a:rPr>
              <a:t>BEFORE</a:t>
            </a:r>
            <a:r>
              <a:rPr lang="en-US" sz="1200" dirty="0">
                <a:latin typeface="Arial" pitchFamily="34" charset="0"/>
                <a:cs typeface="Arial" pitchFamily="34" charset="0"/>
              </a:rPr>
              <a:t> accepting a meeting with a prohibited source. </a:t>
            </a:r>
          </a:p>
          <a:p>
            <a:pPr marL="514350" indent="-514350">
              <a:buNone/>
            </a:pPr>
            <a:endParaRPr lang="en-US" sz="1100" dirty="0">
              <a:latin typeface="Arial" pitchFamily="34" charset="0"/>
              <a:cs typeface="Arial" pitchFamily="34" charset="0"/>
            </a:endParaRPr>
          </a:p>
          <a:p>
            <a:pPr marL="514350" indent="-514350">
              <a:buFont typeface="+mj-lt"/>
              <a:buAutoNum type="arabicPeriod" startAt="4"/>
            </a:pPr>
            <a:endParaRPr lang="en-US" sz="1100" dirty="0">
              <a:latin typeface="Arial" pitchFamily="34" charset="0"/>
              <a:cs typeface="Arial" pitchFamily="34" charset="0"/>
            </a:endParaRPr>
          </a:p>
          <a:p>
            <a:pPr marL="514350" indent="-514350">
              <a:buFont typeface="+mj-lt"/>
              <a:buAutoNum type="arabicPeriod" startAt="4"/>
            </a:pPr>
            <a:endParaRPr lang="en-US" sz="1100" b="1" dirty="0">
              <a:latin typeface="Arial" pitchFamily="34" charset="0"/>
              <a:cs typeface="Arial" pitchFamily="34" charset="0"/>
            </a:endParaRPr>
          </a:p>
          <a:p>
            <a:pPr marL="514350" indent="-514350">
              <a:buFont typeface="+mj-lt"/>
              <a:buAutoNum type="arabicPeriod" startAt="4"/>
            </a:pPr>
            <a:endParaRPr lang="en-US" sz="1100" b="1" dirty="0">
              <a:latin typeface="Arial" pitchFamily="34" charset="0"/>
              <a:cs typeface="Arial" pitchFamily="34" charset="0"/>
            </a:endParaRPr>
          </a:p>
          <a:p>
            <a:pPr marL="514350" indent="-514350">
              <a:buFont typeface="+mj-lt"/>
              <a:buAutoNum type="arabicPeriod" startAt="4"/>
            </a:pPr>
            <a:endParaRPr lang="en-US" sz="1100" b="1" dirty="0">
              <a:latin typeface="Arial" pitchFamily="34" charset="0"/>
              <a:cs typeface="Arial" pitchFamily="34" charset="0"/>
            </a:endParaRPr>
          </a:p>
          <a:p>
            <a:pPr marL="514350" indent="-514350">
              <a:buFont typeface="+mj-lt"/>
              <a:buAutoNum type="arabicPeriod" startAt="4"/>
            </a:pPr>
            <a:endParaRPr lang="en-US" sz="1100" b="1" dirty="0">
              <a:latin typeface="Arial" pitchFamily="34" charset="0"/>
              <a:cs typeface="Arial" pitchFamily="34" charset="0"/>
            </a:endParaRPr>
          </a:p>
          <a:p>
            <a:pPr marL="514350" indent="-514350">
              <a:buFont typeface="+mj-lt"/>
              <a:buAutoNum type="arabicPeriod" startAt="4"/>
            </a:pPr>
            <a:endParaRPr lang="en-US" sz="1100" b="1" dirty="0">
              <a:latin typeface="Arial" pitchFamily="34" charset="0"/>
              <a:cs typeface="Arial" pitchFamily="34" charset="0"/>
            </a:endParaRPr>
          </a:p>
          <a:p>
            <a:pPr marL="514350" indent="-514350">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a:p>
            <a:pPr marL="346075" indent="-346075">
              <a:buFont typeface="+mj-lt"/>
              <a:buAutoNum type="arabicPeriod" startAt="4"/>
            </a:pPr>
            <a:endParaRPr lang="en-US" sz="1100" b="1" dirty="0">
              <a:latin typeface="Arial" pitchFamily="34" charset="0"/>
              <a:cs typeface="Arial" pitchFamily="34" charset="0"/>
            </a:endParaRPr>
          </a:p>
        </p:txBody>
      </p:sp>
      <p:sp>
        <p:nvSpPr>
          <p:cNvPr id="7" name="Title 1"/>
          <p:cNvSpPr txBox="1">
            <a:spLocks/>
          </p:cNvSpPr>
          <p:nvPr/>
        </p:nvSpPr>
        <p:spPr>
          <a:xfrm>
            <a:off x="1009650" y="230372"/>
            <a:ext cx="7181850" cy="1143000"/>
          </a:xfrm>
          <a:prstGeom prst="rect">
            <a:avLst/>
          </a:prstGeom>
        </p:spPr>
        <p:txBody>
          <a:bodyPr vert="horz" lIns="91440" tIns="45720" rIns="91440" bIns="45720" rtlCol="0" anchor="ctr">
            <a:normAutofit/>
          </a:bodyPr>
          <a:lstStyle/>
          <a:p>
            <a:pPr marL="57150" lvl="1" algn="ctr">
              <a:defRPr/>
            </a:pPr>
            <a:r>
              <a:rPr kumimoji="0" lang="en-US" sz="2200" b="1" i="0" u="none" strike="noStrike" kern="0" cap="none" spc="0" normalizeH="0" baseline="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t>Meeting Request by</a:t>
            </a:r>
            <a:r>
              <a:rPr kumimoji="0" lang="en-US" sz="2200" b="1" i="0" u="none" strike="noStrike" kern="0" cap="none" spc="0" normalizeH="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t> a Contractor</a:t>
            </a:r>
            <a:br>
              <a:rPr kumimoji="0" lang="en-US" sz="2400" b="1" i="0" u="none" strike="noStrike" kern="0" cap="none" spc="0" normalizeH="0" baseline="0" noProof="0" dirty="0">
                <a:ln>
                  <a:noFill/>
                </a:ln>
                <a:solidFill>
                  <a:srgbClr val="002060"/>
                </a:solidFill>
                <a:effectLst>
                  <a:outerShdw blurRad="38100" dist="38100" dir="2700000" algn="tl">
                    <a:srgbClr val="000000">
                      <a:alpha val="43137"/>
                    </a:srgbClr>
                  </a:outerShdw>
                </a:effectLst>
                <a:uLnTx/>
                <a:uFillTx/>
                <a:latin typeface="Arial" pitchFamily="34" charset="0"/>
                <a:cs typeface="Arial" pitchFamily="34" charset="0"/>
              </a:rPr>
            </a:br>
            <a:r>
              <a:rPr lang="en-US" sz="16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(18 US Code § 208/5 CFR 2635/DOD Joint Ethics Regulation/Federal Acquisition Regulation and Supplements)</a:t>
            </a:r>
          </a:p>
        </p:txBody>
      </p:sp>
      <p:grpSp>
        <p:nvGrpSpPr>
          <p:cNvPr id="9" name="Group 8"/>
          <p:cNvGrpSpPr/>
          <p:nvPr/>
        </p:nvGrpSpPr>
        <p:grpSpPr>
          <a:xfrm>
            <a:off x="98192" y="1532816"/>
            <a:ext cx="639920" cy="583278"/>
            <a:chOff x="99434" y="1915178"/>
            <a:chExt cx="660476" cy="605936"/>
          </a:xfrm>
        </p:grpSpPr>
        <p:sp>
          <p:nvSpPr>
            <p:cNvPr id="10" name="Flowchart: Connector 9"/>
            <p:cNvSpPr/>
            <p:nvPr/>
          </p:nvSpPr>
          <p:spPr>
            <a:xfrm>
              <a:off x="104295" y="1915178"/>
              <a:ext cx="597702" cy="6059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675"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TextBox 10"/>
            <p:cNvSpPr txBox="1"/>
            <p:nvPr/>
          </p:nvSpPr>
          <p:spPr>
            <a:xfrm>
              <a:off x="99434" y="1961639"/>
              <a:ext cx="660476" cy="527558"/>
            </a:xfrm>
            <a:prstGeom prst="rect">
              <a:avLst/>
            </a:prstGeom>
            <a:noFill/>
          </p:spPr>
          <p:txBody>
            <a:bodyPr wrap="none" rtlCol="0">
              <a:spAutoFit/>
            </a:bodyPr>
            <a:lstStyle/>
            <a:p>
              <a:pPr algn="ctr"/>
              <a:r>
                <a:rPr lang="en-US" sz="900" b="1" dirty="0">
                  <a:solidFill>
                    <a:schemeClr val="bg1"/>
                  </a:solidFill>
                  <a:latin typeface="Arial" panose="020B0604020202020204" pitchFamily="34" charset="0"/>
                  <a:cs typeface="Arial" panose="020B0604020202020204" pitchFamily="34" charset="0"/>
                </a:rPr>
                <a:t>Receive</a:t>
              </a:r>
            </a:p>
            <a:p>
              <a:pPr algn="ctr"/>
              <a:r>
                <a:rPr lang="en-US" sz="900" b="1" dirty="0">
                  <a:solidFill>
                    <a:schemeClr val="bg1"/>
                  </a:solidFill>
                  <a:latin typeface="Arial" panose="020B0604020202020204" pitchFamily="34" charset="0"/>
                  <a:cs typeface="Arial" panose="020B0604020202020204" pitchFamily="34" charset="0"/>
                </a:rPr>
                <a:t>Meeting</a:t>
              </a:r>
            </a:p>
            <a:p>
              <a:pPr algn="ctr"/>
              <a:r>
                <a:rPr lang="en-US" sz="900" b="1" dirty="0">
                  <a:solidFill>
                    <a:schemeClr val="bg1"/>
                  </a:solidFill>
                  <a:latin typeface="Arial" panose="020B0604020202020204" pitchFamily="34" charset="0"/>
                  <a:cs typeface="Arial" panose="020B0604020202020204" pitchFamily="34" charset="0"/>
                </a:rPr>
                <a:t>Request</a:t>
              </a:r>
            </a:p>
          </p:txBody>
        </p:sp>
      </p:grpSp>
      <p:sp>
        <p:nvSpPr>
          <p:cNvPr id="12" name="Rectangle 11"/>
          <p:cNvSpPr/>
          <p:nvPr/>
        </p:nvSpPr>
        <p:spPr>
          <a:xfrm>
            <a:off x="804467" y="1434218"/>
            <a:ext cx="910310" cy="775018"/>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spcBef>
                <a:spcPts val="300"/>
              </a:spcBef>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Initiate</a:t>
            </a:r>
          </a:p>
          <a:p>
            <a:pPr algn="ctr">
              <a:spcBef>
                <a:spcPts val="300"/>
              </a:spcBef>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Record the Circumstances of Meeting Request   (See Below)</a:t>
            </a:r>
          </a:p>
          <a:p>
            <a:pPr algn="ctr">
              <a:defRPr/>
            </a:pPr>
            <a:r>
              <a:rPr lang="en-US" sz="1350" b="1" dirty="0">
                <a:effectLst>
                  <a:outerShdw blurRad="38100" dist="38100" dir="2700000" algn="tl">
                    <a:srgbClr val="000000">
                      <a:alpha val="43137"/>
                    </a:srgbClr>
                  </a:outerShdw>
                </a:effectLst>
              </a:rPr>
              <a:t> </a:t>
            </a:r>
          </a:p>
        </p:txBody>
      </p:sp>
      <p:sp>
        <p:nvSpPr>
          <p:cNvPr id="13" name="TextBox 12"/>
          <p:cNvSpPr txBox="1"/>
          <p:nvPr/>
        </p:nvSpPr>
        <p:spPr>
          <a:xfrm>
            <a:off x="751555" y="2172002"/>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latin typeface="+mj-lt"/>
              </a:rPr>
              <a:t> </a:t>
            </a:r>
          </a:p>
        </p:txBody>
      </p:sp>
      <p:sp>
        <p:nvSpPr>
          <p:cNvPr id="14" name="TextBox 33"/>
          <p:cNvSpPr txBox="1">
            <a:spLocks noChangeArrowheads="1"/>
          </p:cNvSpPr>
          <p:nvPr/>
        </p:nvSpPr>
        <p:spPr bwMode="auto">
          <a:xfrm>
            <a:off x="4703236" y="3639775"/>
            <a:ext cx="14414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900" b="1" i="1" dirty="0"/>
              <a:t>Staff Judge Advocate</a:t>
            </a:r>
          </a:p>
          <a:p>
            <a:pPr>
              <a:buFont typeface="Arial" panose="020B0604020202020204" pitchFamily="34" charset="0"/>
              <a:buChar char="•"/>
            </a:pPr>
            <a:r>
              <a:rPr lang="en-US" altLang="en-US" sz="900" b="1" i="1" dirty="0"/>
              <a:t>Installation Legal Office</a:t>
            </a:r>
            <a:endParaRPr lang="en-US" altLang="en-US" sz="900" i="1" dirty="0"/>
          </a:p>
        </p:txBody>
      </p:sp>
      <p:sp>
        <p:nvSpPr>
          <p:cNvPr id="15" name="Rectangle 14"/>
          <p:cNvSpPr/>
          <p:nvPr/>
        </p:nvSpPr>
        <p:spPr>
          <a:xfrm>
            <a:off x="4786979" y="1392414"/>
            <a:ext cx="1011237" cy="82751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Review </a:t>
            </a:r>
          </a:p>
          <a:p>
            <a:pPr algn="ctr">
              <a:defRPr/>
            </a:pPr>
            <a:r>
              <a:rPr lang="en-US" sz="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Agenda</a:t>
            </a:r>
          </a:p>
          <a:p>
            <a:pPr algn="ctr">
              <a:defRPr/>
            </a:pPr>
            <a:r>
              <a:rPr lang="en-US" sz="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Gift Logs</a:t>
            </a:r>
          </a:p>
          <a:p>
            <a:pPr algn="ctr">
              <a:defRPr/>
            </a:pPr>
            <a:r>
              <a:rPr lang="en-US" sz="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Contract Provisions Public Information</a:t>
            </a:r>
          </a:p>
          <a:p>
            <a:pPr algn="ctr">
              <a:defRPr/>
            </a:pPr>
            <a:r>
              <a:rPr lang="en-US" sz="7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Open Solicitations</a:t>
            </a:r>
            <a:endPar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TextBox 35"/>
          <p:cNvSpPr txBox="1">
            <a:spLocks noChangeArrowheads="1"/>
          </p:cNvSpPr>
          <p:nvPr/>
        </p:nvSpPr>
        <p:spPr bwMode="auto">
          <a:xfrm>
            <a:off x="4763890" y="2191694"/>
            <a:ext cx="1441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Arial" panose="020B0604020202020204" pitchFamily="34" charset="0"/>
              <a:buChar char="•"/>
            </a:pPr>
            <a:r>
              <a:rPr lang="en-US" altLang="en-US" sz="900" b="1" i="1" dirty="0"/>
              <a:t>Chief of Staff</a:t>
            </a:r>
          </a:p>
          <a:p>
            <a:pPr>
              <a:buFont typeface="Arial" panose="020B0604020202020204" pitchFamily="34" charset="0"/>
              <a:buChar char="•"/>
            </a:pPr>
            <a:r>
              <a:rPr lang="en-US" altLang="en-US" sz="900" b="1" i="1" dirty="0"/>
              <a:t>XO</a:t>
            </a:r>
            <a:endParaRPr lang="en-US" altLang="en-US" sz="900" i="1" dirty="0"/>
          </a:p>
        </p:txBody>
      </p:sp>
      <p:sp>
        <p:nvSpPr>
          <p:cNvPr id="17" name="Rectangle 16"/>
          <p:cNvSpPr/>
          <p:nvPr/>
        </p:nvSpPr>
        <p:spPr>
          <a:xfrm>
            <a:off x="4804361" y="2866559"/>
            <a:ext cx="1035845" cy="795432"/>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1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Legal Review</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Agenda</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Gift Logs</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Contract Provisions, </a:t>
            </a:r>
          </a:p>
          <a:p>
            <a:pPr algn="ctr">
              <a:defRPr/>
            </a:pP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 Information</a:t>
            </a:r>
          </a:p>
        </p:txBody>
      </p:sp>
      <p:sp>
        <p:nvSpPr>
          <p:cNvPr id="18" name="Rectangle 17"/>
          <p:cNvSpPr/>
          <p:nvPr/>
        </p:nvSpPr>
        <p:spPr>
          <a:xfrm>
            <a:off x="7943162" y="1425608"/>
            <a:ext cx="1058862" cy="77787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Archive</a:t>
            </a:r>
          </a:p>
          <a:p>
            <a:pPr algn="ctr">
              <a:defRPr/>
            </a:pP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Agenda, Updated Gift Logs, Legal Review, EXSUM of Discussion</a:t>
            </a:r>
          </a:p>
          <a:p>
            <a:pPr algn="ctr">
              <a:defRPr/>
            </a:pPr>
            <a:endParaRPr lang="en-US" sz="800" b="1" dirty="0">
              <a:effectLst>
                <a:outerShdw blurRad="38100" dist="38100" dir="2700000" algn="tl">
                  <a:srgbClr val="000000">
                    <a:alpha val="43137"/>
                  </a:srgbClr>
                </a:outerShdw>
              </a:effectLst>
            </a:endParaRPr>
          </a:p>
        </p:txBody>
      </p:sp>
      <p:sp>
        <p:nvSpPr>
          <p:cNvPr id="19" name="TextBox 18"/>
          <p:cNvSpPr txBox="1"/>
          <p:nvPr/>
        </p:nvSpPr>
        <p:spPr>
          <a:xfrm>
            <a:off x="7868549" y="2166263"/>
            <a:ext cx="1208088" cy="646113"/>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latin typeface="+mj-lt"/>
              </a:rPr>
              <a:t> </a:t>
            </a:r>
          </a:p>
        </p:txBody>
      </p:sp>
      <p:sp>
        <p:nvSpPr>
          <p:cNvPr id="22" name="Rectangle 21"/>
          <p:cNvSpPr/>
          <p:nvPr/>
        </p:nvSpPr>
        <p:spPr>
          <a:xfrm>
            <a:off x="5947836" y="1409385"/>
            <a:ext cx="1011237" cy="793261"/>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solidFill>
                  <a:schemeClr val="bg1"/>
                </a:solidFill>
                <a:effectLst>
                  <a:outerShdw blurRad="38100" dist="38100" dir="2700000" algn="tl">
                    <a:srgbClr val="000000">
                      <a:alpha val="43137"/>
                    </a:srgbClr>
                  </a:outerShdw>
                </a:effectLst>
              </a:rPr>
              <a:t>Approve</a:t>
            </a:r>
          </a:p>
          <a:p>
            <a:pPr algn="ctr">
              <a:defRPr/>
            </a:pPr>
            <a:r>
              <a:rPr lang="en-US" sz="800" b="1" dirty="0">
                <a:solidFill>
                  <a:schemeClr val="bg1"/>
                </a:solidFill>
                <a:effectLst>
                  <a:outerShdw blurRad="38100" dist="38100" dir="2700000" algn="tl">
                    <a:srgbClr val="000000">
                      <a:alpha val="43137"/>
                    </a:srgbClr>
                  </a:outerShdw>
                </a:effectLst>
              </a:rPr>
              <a:t>Agenda</a:t>
            </a:r>
          </a:p>
          <a:p>
            <a:pPr algn="ctr">
              <a:defRPr/>
            </a:pPr>
            <a:r>
              <a:rPr lang="en-US" sz="800" b="1" dirty="0">
                <a:solidFill>
                  <a:schemeClr val="bg1"/>
                </a:solidFill>
                <a:effectLst>
                  <a:outerShdw blurRad="38100" dist="38100" dir="2700000" algn="tl">
                    <a:srgbClr val="000000">
                      <a:alpha val="43137"/>
                    </a:srgbClr>
                  </a:outerShdw>
                </a:effectLst>
              </a:rPr>
              <a:t> Gift Logs</a:t>
            </a:r>
          </a:p>
          <a:p>
            <a:pPr algn="ctr">
              <a:defRPr/>
            </a:pPr>
            <a:r>
              <a:rPr lang="en-US" sz="800" b="1" dirty="0">
                <a:solidFill>
                  <a:schemeClr val="bg1"/>
                </a:solidFill>
                <a:effectLst>
                  <a:outerShdw blurRad="38100" dist="38100" dir="2700000" algn="tl">
                    <a:srgbClr val="000000">
                      <a:alpha val="43137"/>
                    </a:srgbClr>
                  </a:outerShdw>
                </a:effectLst>
              </a:rPr>
              <a:t>Contract Provisions Public Information</a:t>
            </a:r>
          </a:p>
          <a:p>
            <a:pPr algn="ctr">
              <a:defRPr/>
            </a:pPr>
            <a:r>
              <a:rPr lang="en-US" sz="800" b="1" dirty="0">
                <a:solidFill>
                  <a:schemeClr val="bg1"/>
                </a:solidFill>
                <a:effectLst>
                  <a:outerShdw blurRad="38100" dist="38100" dir="2700000" algn="tl">
                    <a:srgbClr val="000000">
                      <a:alpha val="43137"/>
                    </a:srgbClr>
                  </a:outerShdw>
                </a:effectLst>
              </a:rPr>
              <a:t>Open Solicitations</a:t>
            </a:r>
            <a:endParaRPr lang="en-US" sz="1050" b="1" dirty="0">
              <a:solidFill>
                <a:schemeClr val="bg1"/>
              </a:solidFill>
              <a:effectLst>
                <a:outerShdw blurRad="38100" dist="38100" dir="2700000" algn="tl">
                  <a:srgbClr val="000000">
                    <a:alpha val="43137"/>
                  </a:srgbClr>
                </a:outerShdw>
              </a:effectLst>
            </a:endParaRPr>
          </a:p>
          <a:p>
            <a:pPr algn="ctr">
              <a:defRPr/>
            </a:pPr>
            <a:endParaRPr lang="en-US" sz="900" b="1" dirty="0">
              <a:solidFill>
                <a:schemeClr val="bg1"/>
              </a:solidFill>
              <a:effectLst>
                <a:outerShdw blurRad="38100" dist="38100" dir="2700000" algn="tl">
                  <a:srgbClr val="000000">
                    <a:alpha val="43137"/>
                  </a:srgbClr>
                </a:outerShdw>
              </a:effectLst>
            </a:endParaRPr>
          </a:p>
        </p:txBody>
      </p:sp>
      <p:sp>
        <p:nvSpPr>
          <p:cNvPr id="23" name="TextBox 39"/>
          <p:cNvSpPr txBox="1">
            <a:spLocks noChangeArrowheads="1"/>
          </p:cNvSpPr>
          <p:nvPr/>
        </p:nvSpPr>
        <p:spPr bwMode="auto">
          <a:xfrm>
            <a:off x="5963670" y="2195131"/>
            <a:ext cx="14430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i="1" dirty="0"/>
              <a:t>Senior Official</a:t>
            </a:r>
            <a:endParaRPr lang="en-US" altLang="en-US" sz="900" i="1" dirty="0"/>
          </a:p>
        </p:txBody>
      </p:sp>
      <p:sp>
        <p:nvSpPr>
          <p:cNvPr id="24" name="TextBox 16"/>
          <p:cNvSpPr txBox="1">
            <a:spLocks noChangeArrowheads="1"/>
          </p:cNvSpPr>
          <p:nvPr/>
        </p:nvSpPr>
        <p:spPr bwMode="auto">
          <a:xfrm>
            <a:off x="2624477" y="2043445"/>
            <a:ext cx="4186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dirty="0"/>
              <a:t>Yes</a:t>
            </a:r>
          </a:p>
        </p:txBody>
      </p:sp>
      <p:sp>
        <p:nvSpPr>
          <p:cNvPr id="25" name="TextBox 24"/>
          <p:cNvSpPr txBox="1"/>
          <p:nvPr/>
        </p:nvSpPr>
        <p:spPr>
          <a:xfrm>
            <a:off x="3186484" y="1586068"/>
            <a:ext cx="338554" cy="230832"/>
          </a:xfrm>
          <a:prstGeom prst="rect">
            <a:avLst/>
          </a:prstGeom>
          <a:noFill/>
        </p:spPr>
        <p:txBody>
          <a:bodyPr wrap="none" rtlCol="0">
            <a:spAutoFit/>
          </a:bodyPr>
          <a:lstStyle/>
          <a:p>
            <a:r>
              <a:rPr lang="en-US" sz="900" b="1" dirty="0">
                <a:latin typeface="Arial" panose="020B0604020202020204" pitchFamily="34" charset="0"/>
                <a:cs typeface="Arial" panose="020B0604020202020204" pitchFamily="34" charset="0"/>
              </a:rPr>
              <a:t>No</a:t>
            </a:r>
          </a:p>
        </p:txBody>
      </p:sp>
      <p:sp>
        <p:nvSpPr>
          <p:cNvPr id="26" name="Flowchart: Decision 25"/>
          <p:cNvSpPr/>
          <p:nvPr/>
        </p:nvSpPr>
        <p:spPr>
          <a:xfrm>
            <a:off x="2621004" y="1514432"/>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TextBox 29"/>
          <p:cNvSpPr txBox="1">
            <a:spLocks noChangeArrowheads="1"/>
          </p:cNvSpPr>
          <p:nvPr/>
        </p:nvSpPr>
        <p:spPr bwMode="auto">
          <a:xfrm>
            <a:off x="2633465" y="1667090"/>
            <a:ext cx="6928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800" b="1" dirty="0">
                <a:solidFill>
                  <a:schemeClr val="bg1"/>
                </a:solidFill>
              </a:rPr>
              <a:t>Prohibited</a:t>
            </a:r>
          </a:p>
          <a:p>
            <a:pPr algn="ctr"/>
            <a:r>
              <a:rPr lang="en-US" altLang="en-US" sz="800" b="1" dirty="0">
                <a:solidFill>
                  <a:schemeClr val="bg1"/>
                </a:solidFill>
              </a:rPr>
              <a:t>Source?</a:t>
            </a:r>
          </a:p>
        </p:txBody>
      </p:sp>
      <p:sp>
        <p:nvSpPr>
          <p:cNvPr id="28" name="Rectangle 27"/>
          <p:cNvSpPr/>
          <p:nvPr/>
        </p:nvSpPr>
        <p:spPr>
          <a:xfrm>
            <a:off x="2450356" y="2862546"/>
            <a:ext cx="1023960" cy="815984"/>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endParaRPr lang="en-US" sz="400" b="1" dirty="0">
              <a:effectLst>
                <a:outerShdw blurRad="38100" dist="38100" dir="2700000" algn="tl">
                  <a:srgbClr val="000000">
                    <a:alpha val="43137"/>
                  </a:srgbClr>
                </a:outerShdw>
              </a:effectLst>
              <a:cs typeface="Arial" panose="020B0604020202020204" pitchFamily="34" charset="0"/>
            </a:endParaRPr>
          </a:p>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Request </a:t>
            </a:r>
            <a:r>
              <a:rPr lang="en-US" sz="12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Detailed</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Agenda</a:t>
            </a:r>
            <a:endParaRPr lang="en-US" sz="9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9" name="Rectangle 28"/>
          <p:cNvSpPr/>
          <p:nvPr/>
        </p:nvSpPr>
        <p:spPr>
          <a:xfrm>
            <a:off x="3603057" y="2872958"/>
            <a:ext cx="1012825" cy="79692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05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Research</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Gift Logs</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Contract Provisions</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Public Information</a:t>
            </a:r>
          </a:p>
          <a:p>
            <a:pPr algn="ctr">
              <a:defRPr/>
            </a:pPr>
            <a:r>
              <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Open Solicitations</a:t>
            </a:r>
          </a:p>
          <a:p>
            <a:pPr algn="ctr">
              <a:defRPr/>
            </a:pPr>
            <a:endParaRPr lang="en-US" sz="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defRPr/>
            </a:pPr>
            <a:endParaRPr lang="en-US" sz="800" b="1" dirty="0">
              <a:effectLst>
                <a:outerShdw blurRad="38100" dist="38100" dir="2700000" algn="tl">
                  <a:srgbClr val="000000">
                    <a:alpha val="43137"/>
                  </a:srgbClr>
                </a:outerShdw>
              </a:effectLst>
            </a:endParaRPr>
          </a:p>
        </p:txBody>
      </p:sp>
      <p:sp>
        <p:nvSpPr>
          <p:cNvPr id="30" name="TextBox 29"/>
          <p:cNvSpPr txBox="1"/>
          <p:nvPr/>
        </p:nvSpPr>
        <p:spPr>
          <a:xfrm>
            <a:off x="2439939" y="3645824"/>
            <a:ext cx="1208088" cy="647700"/>
          </a:xfrm>
          <a:prstGeom prst="rect">
            <a:avLst/>
          </a:prstGeom>
          <a:noFill/>
        </p:spPr>
        <p:txBody>
          <a:bodyPr>
            <a:spAutoFit/>
          </a:bodyPr>
          <a:lstStyle/>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Secretary</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Aide-de-camp</a:t>
            </a:r>
          </a:p>
          <a:p>
            <a:pPr marL="171450" indent="-171450">
              <a:buFont typeface="Arial" panose="020B0604020202020204" pitchFamily="34" charset="0"/>
              <a:buChar char="•"/>
              <a:defRPr/>
            </a:pPr>
            <a:r>
              <a:rPr lang="en-US" sz="900" b="1" i="1" dirty="0">
                <a:latin typeface="Arial" panose="020B0604020202020204" pitchFamily="34" charset="0"/>
                <a:cs typeface="Arial" panose="020B0604020202020204" pitchFamily="34" charset="0"/>
              </a:rPr>
              <a:t>XO</a:t>
            </a:r>
          </a:p>
          <a:p>
            <a:pPr algn="ctr">
              <a:defRPr/>
            </a:pPr>
            <a:r>
              <a:rPr lang="en-US" sz="900" i="1" dirty="0">
                <a:latin typeface="Arial" panose="020B0604020202020204" pitchFamily="34" charset="0"/>
                <a:cs typeface="Arial" panose="020B0604020202020204" pitchFamily="34" charset="0"/>
              </a:rPr>
              <a:t> </a:t>
            </a:r>
          </a:p>
        </p:txBody>
      </p:sp>
      <p:sp>
        <p:nvSpPr>
          <p:cNvPr id="32" name="Rectangle 31"/>
          <p:cNvSpPr/>
          <p:nvPr/>
        </p:nvSpPr>
        <p:spPr>
          <a:xfrm>
            <a:off x="3577786" y="1397526"/>
            <a:ext cx="1023960" cy="815984"/>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Confirm </a:t>
            </a:r>
            <a:endPar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defRPr/>
            </a:pPr>
            <a:r>
              <a:rPr lang="fr-FR"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 </a:t>
            </a: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Current</a:t>
            </a:r>
            <a:r>
              <a:rPr lang="fr-FR"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Contract</a:t>
            </a:r>
            <a:r>
              <a:rPr lang="fr-FR"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Relationship?</a:t>
            </a:r>
          </a:p>
          <a:p>
            <a:pPr algn="ctr">
              <a:defRPr/>
            </a:pPr>
            <a:r>
              <a:rPr lang="fr-FR" sz="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No Open Sollicitations?</a:t>
            </a:r>
          </a:p>
          <a:p>
            <a:pPr algn="ctr">
              <a:defRPr/>
            </a:pPr>
            <a:endParaRPr lang="en-US" sz="800" b="1" dirty="0">
              <a:effectLst>
                <a:outerShdw blurRad="38100" dist="38100" dir="2700000" algn="tl">
                  <a:srgbClr val="000000">
                    <a:alpha val="43137"/>
                  </a:srgbClr>
                </a:outerShdw>
              </a:effectLst>
              <a:cs typeface="Arial" panose="020B0604020202020204" pitchFamily="34" charset="0"/>
            </a:endParaRPr>
          </a:p>
          <a:p>
            <a:pPr algn="ctr">
              <a:defRPr/>
            </a:pPr>
            <a:endParaRPr lang="en-US" sz="900" b="1" dirty="0">
              <a:solidFill>
                <a:schemeClr val="bg1"/>
              </a:solidFill>
              <a:effectLst>
                <a:outerShdw blurRad="38100" dist="38100" dir="2700000" algn="tl">
                  <a:srgbClr val="000000">
                    <a:alpha val="43137"/>
                  </a:srgbClr>
                </a:outerShdw>
              </a:effectLst>
            </a:endParaRPr>
          </a:p>
          <a:p>
            <a:pPr algn="ctr">
              <a:defRPr/>
            </a:pPr>
            <a:endParaRPr lang="en-US" sz="1350" b="1" dirty="0">
              <a:effectLst>
                <a:outerShdw blurRad="38100" dist="38100" dir="2700000" algn="tl">
                  <a:srgbClr val="000000">
                    <a:alpha val="43137"/>
                  </a:srgbClr>
                </a:outerShdw>
              </a:effectLst>
            </a:endParaRPr>
          </a:p>
        </p:txBody>
      </p:sp>
      <p:cxnSp>
        <p:nvCxnSpPr>
          <p:cNvPr id="36" name="Straight Arrow Connector 35"/>
          <p:cNvCxnSpPr>
            <a:stCxn id="26" idx="2"/>
            <a:endCxn id="28" idx="0"/>
          </p:cNvCxnSpPr>
          <p:nvPr/>
        </p:nvCxnSpPr>
        <p:spPr>
          <a:xfrm flipH="1">
            <a:off x="2962336" y="2116094"/>
            <a:ext cx="4743" cy="746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6" idx="3"/>
            <a:endCxn id="32" idx="1"/>
          </p:cNvCxnSpPr>
          <p:nvPr/>
        </p:nvCxnSpPr>
        <p:spPr>
          <a:xfrm flipV="1">
            <a:off x="3313154" y="1805518"/>
            <a:ext cx="264632" cy="9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9" idx="3"/>
            <a:endCxn id="17" idx="1"/>
          </p:cNvCxnSpPr>
          <p:nvPr/>
        </p:nvCxnSpPr>
        <p:spPr>
          <a:xfrm flipV="1">
            <a:off x="4615882" y="3264275"/>
            <a:ext cx="188479" cy="7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8" idx="3"/>
            <a:endCxn id="29" idx="1"/>
          </p:cNvCxnSpPr>
          <p:nvPr/>
        </p:nvCxnSpPr>
        <p:spPr>
          <a:xfrm>
            <a:off x="3474316" y="3270538"/>
            <a:ext cx="128741" cy="8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2" idx="3"/>
            <a:endCxn id="15" idx="1"/>
          </p:cNvCxnSpPr>
          <p:nvPr/>
        </p:nvCxnSpPr>
        <p:spPr>
          <a:xfrm>
            <a:off x="4601746" y="1805518"/>
            <a:ext cx="185233" cy="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5" idx="3"/>
            <a:endCxn id="22" idx="1"/>
          </p:cNvCxnSpPr>
          <p:nvPr/>
        </p:nvCxnSpPr>
        <p:spPr>
          <a:xfrm flipV="1">
            <a:off x="5798216" y="1806016"/>
            <a:ext cx="149620" cy="1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7" idx="0"/>
          </p:cNvCxnSpPr>
          <p:nvPr/>
        </p:nvCxnSpPr>
        <p:spPr>
          <a:xfrm flipH="1" flipV="1">
            <a:off x="5316342" y="2600503"/>
            <a:ext cx="5942" cy="266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2" idx="3"/>
            <a:endCxn id="51" idx="1"/>
          </p:cNvCxnSpPr>
          <p:nvPr/>
        </p:nvCxnSpPr>
        <p:spPr>
          <a:xfrm flipV="1">
            <a:off x="1714777" y="1811558"/>
            <a:ext cx="113321" cy="101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0" idx="6"/>
            <a:endCxn id="12" idx="1"/>
          </p:cNvCxnSpPr>
          <p:nvPr/>
        </p:nvCxnSpPr>
        <p:spPr>
          <a:xfrm flipV="1">
            <a:off x="682002" y="1821727"/>
            <a:ext cx="122465" cy="2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434562" y="3632280"/>
            <a:ext cx="1365434" cy="846386"/>
          </a:xfrm>
          <a:prstGeom prst="rect">
            <a:avLst/>
          </a:prstGeom>
          <a:noFill/>
        </p:spPr>
        <p:txBody>
          <a:bodyPr wrap="square">
            <a:spAutoFit/>
          </a:bodyPr>
          <a:lstStyle/>
          <a:p>
            <a:pPr marL="171450" indent="-171450">
              <a:buFont typeface="Arial" panose="020B0604020202020204" pitchFamily="34" charset="0"/>
              <a:buChar char="•"/>
              <a:defRPr/>
            </a:pPr>
            <a:r>
              <a:rPr lang="en-US" sz="800" b="1" i="1" dirty="0">
                <a:latin typeface="Arial" panose="020B0604020202020204" pitchFamily="34" charset="0"/>
                <a:cs typeface="Arial" panose="020B0604020202020204" pitchFamily="34" charset="0"/>
              </a:rPr>
              <a:t>Resource Manager</a:t>
            </a:r>
          </a:p>
          <a:p>
            <a:pPr marL="171450" indent="-171450">
              <a:buFont typeface="Arial" panose="020B0604020202020204" pitchFamily="34" charset="0"/>
              <a:buChar char="•"/>
              <a:defRPr/>
            </a:pPr>
            <a:r>
              <a:rPr lang="en-US" sz="800" b="1" i="1" dirty="0">
                <a:latin typeface="Arial" panose="020B0604020202020204" pitchFamily="34" charset="0"/>
                <a:cs typeface="Arial" panose="020B0604020202020204" pitchFamily="34" charset="0"/>
              </a:rPr>
              <a:t>Contracting Officer</a:t>
            </a:r>
          </a:p>
          <a:p>
            <a:pPr marL="171450" indent="-171450">
              <a:buFont typeface="Arial" panose="020B0604020202020204" pitchFamily="34" charset="0"/>
              <a:buChar char="•"/>
              <a:defRPr/>
            </a:pPr>
            <a:r>
              <a:rPr lang="en-US" sz="800" b="1" i="1" dirty="0">
                <a:latin typeface="Arial" panose="020B0604020202020204" pitchFamily="34" charset="0"/>
                <a:cs typeface="Arial" panose="020B0604020202020204" pitchFamily="34" charset="0"/>
              </a:rPr>
              <a:t>Contracting Officer’s Representative</a:t>
            </a:r>
          </a:p>
          <a:p>
            <a:pPr algn="ctr">
              <a:defRPr/>
            </a:pPr>
            <a:r>
              <a:rPr lang="en-US" sz="900" i="1" dirty="0">
                <a:latin typeface="+mj-lt"/>
              </a:rPr>
              <a:t> </a:t>
            </a:r>
          </a:p>
        </p:txBody>
      </p:sp>
      <p:sp>
        <p:nvSpPr>
          <p:cNvPr id="59" name="TextBox 58"/>
          <p:cNvSpPr txBox="1"/>
          <p:nvPr/>
        </p:nvSpPr>
        <p:spPr>
          <a:xfrm>
            <a:off x="3471131" y="2179826"/>
            <a:ext cx="1421548" cy="707886"/>
          </a:xfrm>
          <a:prstGeom prst="rect">
            <a:avLst/>
          </a:prstGeom>
          <a:noFill/>
        </p:spPr>
        <p:txBody>
          <a:bodyPr wrap="square">
            <a:spAutoFit/>
          </a:bodyPr>
          <a:lstStyle/>
          <a:p>
            <a:pPr marL="171450" indent="-171450">
              <a:buFont typeface="Arial" panose="020B0604020202020204" pitchFamily="34" charset="0"/>
              <a:buChar char="•"/>
              <a:defRPr/>
            </a:pPr>
            <a:r>
              <a:rPr lang="en-US" sz="800" b="1" i="1" dirty="0">
                <a:latin typeface="Arial" panose="020B0604020202020204" pitchFamily="34" charset="0"/>
                <a:cs typeface="Arial" panose="020B0604020202020204" pitchFamily="34" charset="0"/>
              </a:rPr>
              <a:t>Resource Manager</a:t>
            </a:r>
          </a:p>
          <a:p>
            <a:pPr marL="171450" indent="-171450">
              <a:buFont typeface="Arial" panose="020B0604020202020204" pitchFamily="34" charset="0"/>
              <a:buChar char="•"/>
              <a:defRPr/>
            </a:pPr>
            <a:r>
              <a:rPr lang="en-US" sz="800" b="1" i="1" dirty="0">
                <a:latin typeface="Arial" panose="020B0604020202020204" pitchFamily="34" charset="0"/>
                <a:cs typeface="Arial" panose="020B0604020202020204" pitchFamily="34" charset="0"/>
              </a:rPr>
              <a:t>Contracting Officer</a:t>
            </a:r>
          </a:p>
          <a:p>
            <a:pPr marL="171450" indent="-171450">
              <a:buFont typeface="Arial" panose="020B0604020202020204" pitchFamily="34" charset="0"/>
              <a:buChar char="•"/>
              <a:defRPr/>
            </a:pPr>
            <a:r>
              <a:rPr lang="en-US" sz="800" b="1" i="1" dirty="0">
                <a:latin typeface="Arial" panose="020B0604020202020204" pitchFamily="34" charset="0"/>
                <a:cs typeface="Arial" panose="020B0604020202020204" pitchFamily="34" charset="0"/>
              </a:rPr>
              <a:t>Contracting Officer’s Representative</a:t>
            </a:r>
          </a:p>
          <a:p>
            <a:pPr algn="ctr">
              <a:defRPr/>
            </a:pPr>
            <a:r>
              <a:rPr lang="en-US" sz="800" i="1" dirty="0">
                <a:latin typeface="Arial" panose="020B0604020202020204" pitchFamily="34" charset="0"/>
                <a:cs typeface="Arial" panose="020B0604020202020204" pitchFamily="34" charset="0"/>
              </a:rPr>
              <a:t> </a:t>
            </a:r>
          </a:p>
        </p:txBody>
      </p:sp>
      <p:sp>
        <p:nvSpPr>
          <p:cNvPr id="66" name="Flowchart: Decision 65"/>
          <p:cNvSpPr/>
          <p:nvPr/>
        </p:nvSpPr>
        <p:spPr>
          <a:xfrm>
            <a:off x="7095987" y="1507523"/>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67" name="Straight Arrow Connector 66"/>
          <p:cNvCxnSpPr>
            <a:stCxn id="22" idx="3"/>
            <a:endCxn id="66" idx="1"/>
          </p:cNvCxnSpPr>
          <p:nvPr/>
        </p:nvCxnSpPr>
        <p:spPr>
          <a:xfrm>
            <a:off x="6959073" y="1806016"/>
            <a:ext cx="136914" cy="2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6" idx="3"/>
            <a:endCxn id="18" idx="1"/>
          </p:cNvCxnSpPr>
          <p:nvPr/>
        </p:nvCxnSpPr>
        <p:spPr>
          <a:xfrm>
            <a:off x="7788137" y="1808354"/>
            <a:ext cx="155025" cy="6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3" name="TextBox 29"/>
          <p:cNvSpPr txBox="1">
            <a:spLocks noChangeArrowheads="1"/>
          </p:cNvSpPr>
          <p:nvPr/>
        </p:nvSpPr>
        <p:spPr bwMode="auto">
          <a:xfrm>
            <a:off x="7091119" y="1652749"/>
            <a:ext cx="723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700" b="1" dirty="0">
                <a:solidFill>
                  <a:schemeClr val="bg1"/>
                </a:solidFill>
              </a:rPr>
              <a:t>Employment</a:t>
            </a:r>
          </a:p>
          <a:p>
            <a:pPr algn="ctr"/>
            <a:r>
              <a:rPr lang="en-US" altLang="en-US" sz="700" b="1" dirty="0">
                <a:solidFill>
                  <a:schemeClr val="bg1"/>
                </a:solidFill>
              </a:rPr>
              <a:t> Discussed?</a:t>
            </a:r>
          </a:p>
        </p:txBody>
      </p:sp>
      <p:cxnSp>
        <p:nvCxnSpPr>
          <p:cNvPr id="76" name="Straight Arrow Connector 75"/>
          <p:cNvCxnSpPr>
            <a:stCxn id="66" idx="2"/>
            <a:endCxn id="69" idx="0"/>
          </p:cNvCxnSpPr>
          <p:nvPr/>
        </p:nvCxnSpPr>
        <p:spPr>
          <a:xfrm>
            <a:off x="7442062" y="2109185"/>
            <a:ext cx="17004" cy="748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7678938" y="1617163"/>
            <a:ext cx="338554" cy="230832"/>
          </a:xfrm>
          <a:prstGeom prst="rect">
            <a:avLst/>
          </a:prstGeom>
          <a:noFill/>
        </p:spPr>
        <p:txBody>
          <a:bodyPr wrap="none" rtlCol="0">
            <a:spAutoFit/>
          </a:bodyPr>
          <a:lstStyle/>
          <a:p>
            <a:r>
              <a:rPr lang="en-US" sz="900" b="1" dirty="0">
                <a:latin typeface="Arial" panose="020B0604020202020204" pitchFamily="34" charset="0"/>
                <a:cs typeface="Arial" panose="020B0604020202020204" pitchFamily="34" charset="0"/>
              </a:rPr>
              <a:t>No</a:t>
            </a:r>
          </a:p>
        </p:txBody>
      </p:sp>
      <p:sp>
        <p:nvSpPr>
          <p:cNvPr id="84" name="TextBox 16"/>
          <p:cNvSpPr txBox="1">
            <a:spLocks noChangeArrowheads="1"/>
          </p:cNvSpPr>
          <p:nvPr/>
        </p:nvSpPr>
        <p:spPr bwMode="auto">
          <a:xfrm>
            <a:off x="7122520" y="2035044"/>
            <a:ext cx="4186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dirty="0"/>
              <a:t>Yes</a:t>
            </a:r>
          </a:p>
        </p:txBody>
      </p:sp>
      <p:sp>
        <p:nvSpPr>
          <p:cNvPr id="51" name="Flowchart: Decision 50"/>
          <p:cNvSpPr/>
          <p:nvPr/>
        </p:nvSpPr>
        <p:spPr>
          <a:xfrm>
            <a:off x="1828098" y="1510727"/>
            <a:ext cx="692150" cy="60166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2" name="TextBox 29"/>
          <p:cNvSpPr txBox="1">
            <a:spLocks noChangeArrowheads="1"/>
          </p:cNvSpPr>
          <p:nvPr/>
        </p:nvSpPr>
        <p:spPr bwMode="auto">
          <a:xfrm>
            <a:off x="1847673" y="1621355"/>
            <a:ext cx="67197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800" b="1" dirty="0">
                <a:solidFill>
                  <a:schemeClr val="bg1"/>
                </a:solidFill>
              </a:rPr>
              <a:t>SO </a:t>
            </a:r>
          </a:p>
          <a:p>
            <a:pPr algn="ctr"/>
            <a:r>
              <a:rPr lang="en-US" altLang="en-US" sz="800" b="1" dirty="0">
                <a:solidFill>
                  <a:schemeClr val="bg1"/>
                </a:solidFill>
              </a:rPr>
              <a:t>Declines?</a:t>
            </a:r>
          </a:p>
        </p:txBody>
      </p:sp>
      <p:cxnSp>
        <p:nvCxnSpPr>
          <p:cNvPr id="54" name="Straight Arrow Connector 53"/>
          <p:cNvCxnSpPr>
            <a:stCxn id="51" idx="3"/>
            <a:endCxn id="26" idx="1"/>
          </p:cNvCxnSpPr>
          <p:nvPr/>
        </p:nvCxnSpPr>
        <p:spPr>
          <a:xfrm>
            <a:off x="2520248" y="1811558"/>
            <a:ext cx="100756" cy="3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16"/>
          <p:cNvSpPr txBox="1">
            <a:spLocks noChangeArrowheads="1"/>
          </p:cNvSpPr>
          <p:nvPr/>
        </p:nvSpPr>
        <p:spPr bwMode="auto">
          <a:xfrm>
            <a:off x="1857757" y="2035044"/>
            <a:ext cx="41868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b="1" dirty="0"/>
              <a:t>Yes</a:t>
            </a:r>
          </a:p>
        </p:txBody>
      </p:sp>
      <p:sp>
        <p:nvSpPr>
          <p:cNvPr id="63" name="TextBox 62"/>
          <p:cNvSpPr txBox="1"/>
          <p:nvPr/>
        </p:nvSpPr>
        <p:spPr>
          <a:xfrm>
            <a:off x="2402656" y="1598055"/>
            <a:ext cx="338554" cy="230832"/>
          </a:xfrm>
          <a:prstGeom prst="rect">
            <a:avLst/>
          </a:prstGeom>
          <a:noFill/>
        </p:spPr>
        <p:txBody>
          <a:bodyPr wrap="none" rtlCol="0">
            <a:spAutoFit/>
          </a:bodyPr>
          <a:lstStyle/>
          <a:p>
            <a:r>
              <a:rPr lang="en-US" sz="900" b="1" dirty="0">
                <a:latin typeface="Arial" panose="020B0604020202020204" pitchFamily="34" charset="0"/>
                <a:cs typeface="Arial" panose="020B0604020202020204" pitchFamily="34" charset="0"/>
              </a:rPr>
              <a:t>No</a:t>
            </a:r>
          </a:p>
        </p:txBody>
      </p:sp>
      <p:sp>
        <p:nvSpPr>
          <p:cNvPr id="64" name="Hexagon 63"/>
          <p:cNvSpPr/>
          <p:nvPr/>
        </p:nvSpPr>
        <p:spPr>
          <a:xfrm>
            <a:off x="1947297" y="2302208"/>
            <a:ext cx="469832" cy="414605"/>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effectLst>
                <a:outerShdw blurRad="38100" dist="38100" dir="2700000" algn="tl">
                  <a:srgbClr val="000000">
                    <a:alpha val="43137"/>
                  </a:srgbClr>
                </a:outerShdw>
              </a:effectLst>
            </a:endParaRPr>
          </a:p>
        </p:txBody>
      </p:sp>
      <p:sp>
        <p:nvSpPr>
          <p:cNvPr id="65" name="TextBox 64"/>
          <p:cNvSpPr txBox="1"/>
          <p:nvPr/>
        </p:nvSpPr>
        <p:spPr>
          <a:xfrm>
            <a:off x="1974379" y="2380618"/>
            <a:ext cx="442750" cy="261610"/>
          </a:xfrm>
          <a:prstGeom prst="rect">
            <a:avLst/>
          </a:prstGeom>
          <a:noFill/>
        </p:spPr>
        <p:txBody>
          <a:bodyPr wrap="square" rtlCol="0">
            <a:spAutoFit/>
          </a:bodyPr>
          <a:lstStyle/>
          <a:p>
            <a:r>
              <a:rPr lang="en-US" sz="1050" b="1" dirty="0">
                <a:solidFill>
                  <a:schemeClr val="bg1"/>
                </a:solidFill>
              </a:rPr>
              <a:t>Stop</a:t>
            </a:r>
          </a:p>
        </p:txBody>
      </p:sp>
      <p:cxnSp>
        <p:nvCxnSpPr>
          <p:cNvPr id="68" name="Straight Arrow Connector 67"/>
          <p:cNvCxnSpPr/>
          <p:nvPr/>
        </p:nvCxnSpPr>
        <p:spPr>
          <a:xfrm>
            <a:off x="2168327" y="2085371"/>
            <a:ext cx="2163" cy="224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6920064" y="2857199"/>
            <a:ext cx="1078004" cy="880525"/>
          </a:xfrm>
          <a:prstGeom prst="rect">
            <a:avLst/>
          </a:prstGeom>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lgn="ctr">
              <a:defRPr/>
            </a:pPr>
            <a:r>
              <a:rPr lang="en-US" sz="11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Employment Offer</a:t>
            </a:r>
          </a:p>
          <a:p>
            <a:pPr algn="ctr">
              <a:defRPr/>
            </a:pPr>
            <a:r>
              <a:rPr lang="en-US" sz="8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Immediately</a:t>
            </a:r>
            <a:r>
              <a:rPr lang="en-US" sz="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turn down offer if from a Prohibited Source</a:t>
            </a:r>
          </a:p>
        </p:txBody>
      </p:sp>
      <p:cxnSp>
        <p:nvCxnSpPr>
          <p:cNvPr id="53" name="Elbow Connector 52"/>
          <p:cNvCxnSpPr>
            <a:stCxn id="69" idx="3"/>
          </p:cNvCxnSpPr>
          <p:nvPr/>
        </p:nvCxnSpPr>
        <p:spPr>
          <a:xfrm flipV="1">
            <a:off x="7998068" y="2607864"/>
            <a:ext cx="491619" cy="6895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339549874"/>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27776"/>
            <a:ext cx="8229600" cy="867850"/>
          </a:xfrm>
        </p:spPr>
        <p:txBody>
          <a:bodyPr>
            <a:normAutofit/>
          </a:bodyPr>
          <a:lstStyle/>
          <a:p>
            <a:r>
              <a:rPr lang="en-US" sz="2800" b="1" dirty="0">
                <a:solidFill>
                  <a:srgbClr val="002060"/>
                </a:solidFill>
                <a:effectLst>
                  <a:outerShdw blurRad="38100" dist="38100" dir="2700000" algn="tl">
                    <a:srgbClr val="000000">
                      <a:alpha val="43137"/>
                    </a:srgbClr>
                  </a:outerShdw>
                </a:effectLst>
                <a:latin typeface="Arial"/>
                <a:cs typeface="Arial"/>
              </a:rPr>
              <a:t>Situation 9: Prohibited Personnel Practices</a:t>
            </a:r>
            <a:endParaRPr lang="en-US" sz="2800" b="1" dirty="0">
              <a:solidFill>
                <a:schemeClr val="accent1">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52732" y="1195626"/>
            <a:ext cx="7851188" cy="4519768"/>
          </a:xfrm>
        </p:spPr>
        <p:txBody>
          <a:bodyPr>
            <a:noAutofit/>
          </a:bodyPr>
          <a:lstStyle/>
          <a:p>
            <a:pPr marL="0" indent="0">
              <a:spcBef>
                <a:spcPts val="0"/>
              </a:spcBef>
              <a:buNone/>
            </a:pPr>
            <a:r>
              <a:rPr lang="en-US" sz="1100" b="1" dirty="0">
                <a:latin typeface="Arial" panose="020B0604020202020204" pitchFamily="34" charset="0"/>
                <a:cs typeface="Arial" panose="020B0604020202020204" pitchFamily="34" charset="0"/>
              </a:rPr>
              <a:t>An installation recently received funding that would allow the garrison commander to hire new Department of the Army Civilians to staff a new program that the installation senior commander has been advocating. The senior commander, excited by the prospects to shape this brand new program, has asked the garrison commander (the hiring authority for the new positions) to meet with him, the chief of staff, and the command sergeant major to discuss the timeline for establishing this new capability. The senior commander began the meeting with the following guidance:</a:t>
            </a:r>
          </a:p>
          <a:p>
            <a:pPr marL="0" indent="0">
              <a:spcBef>
                <a:spcPts val="0"/>
              </a:spcBef>
              <a:buNone/>
            </a:pPr>
            <a:endParaRPr lang="en-US" sz="1100" b="1" dirty="0">
              <a:latin typeface="Arial" panose="020B0604020202020204" pitchFamily="34" charset="0"/>
              <a:cs typeface="Arial" panose="020B0604020202020204" pitchFamily="34" charset="0"/>
            </a:endParaRPr>
          </a:p>
          <a:p>
            <a:pPr marL="0" indent="0">
              <a:spcBef>
                <a:spcPts val="0"/>
              </a:spcBef>
              <a:buNone/>
            </a:pPr>
            <a:r>
              <a:rPr lang="en-US" sz="1100" b="1" dirty="0">
                <a:latin typeface="Arial" panose="020B0604020202020204" pitchFamily="34" charset="0"/>
                <a:cs typeface="Arial" panose="020B0604020202020204" pitchFamily="34" charset="0"/>
              </a:rPr>
              <a:t>“Ed (garrison commander), I want to rapidly establish this new office. Do not allow these new hires to get bogged down in bureaucracy. Do whatever you can to streamline the process, like finding a way to make these all direct hires and skipping the whole hiring panel step. In short, I need you to move out—I want butts-in-seats in weeks not months. </a:t>
            </a:r>
            <a:endParaRPr lang="en-US" sz="1100" b="1" dirty="0">
              <a:solidFill>
                <a:srgbClr val="FF0000"/>
              </a:solidFill>
              <a:latin typeface="Arial" panose="020B0604020202020204" pitchFamily="34" charset="0"/>
              <a:cs typeface="Arial" panose="020B0604020202020204" pitchFamily="34" charset="0"/>
            </a:endParaRPr>
          </a:p>
          <a:p>
            <a:pPr marL="0" indent="0">
              <a:spcBef>
                <a:spcPts val="0"/>
              </a:spcBef>
              <a:buNone/>
            </a:pPr>
            <a:endParaRPr lang="en-US" sz="1100" b="1" dirty="0">
              <a:latin typeface="Arial" panose="020B0604020202020204" pitchFamily="34" charset="0"/>
              <a:cs typeface="Arial" panose="020B0604020202020204" pitchFamily="34" charset="0"/>
            </a:endParaRPr>
          </a:p>
          <a:p>
            <a:pPr marL="0" indent="0">
              <a:spcBef>
                <a:spcPts val="0"/>
              </a:spcBef>
              <a:buNone/>
            </a:pPr>
            <a:r>
              <a:rPr lang="en-US" sz="1100" b="1" dirty="0">
                <a:latin typeface="Arial" panose="020B0604020202020204" pitchFamily="34" charset="0"/>
                <a:cs typeface="Arial" panose="020B0604020202020204" pitchFamily="34" charset="0"/>
              </a:rPr>
              <a:t>This is a new program, and I think it needs new thinking. It shouldn’t be a landing zone for Soldiers looking for a retirement job or the “next step” in some reassigned Department of the Army Civilian’s 20-year career.</a:t>
            </a:r>
            <a:r>
              <a:rPr lang="en-US" sz="1100" b="1" dirty="0">
                <a:solidFill>
                  <a:srgbClr val="FF0000"/>
                </a:solidFill>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rPr>
              <a:t>We need fresh faces that will bring best practices from the civilian world into our planning. I think we need to look for young professionals with 3 to 5 years’ experience in industry to fill these positions and perhaps one or two high speed mid-career NCOs that decided to leave the service but still want to serve. You know, like SSG (R) Perfection from your office, Ed. I know he had to leave the Army due to a family issue, but I would absolutely love to see Mr. Perfection sitting behind one of these new desks.</a:t>
            </a:r>
            <a:r>
              <a:rPr lang="en-US" sz="1100" b="1" dirty="0">
                <a:solidFill>
                  <a:srgbClr val="FF0000"/>
                </a:solidFill>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rPr>
              <a:t>In fact I saw him downtown last week so I know he is still local…maybe you can reach out and encourage him to apply. It can’t be that hard to create a position description that looks for skills that Mr. Perfection already has in abundance. </a:t>
            </a:r>
          </a:p>
          <a:p>
            <a:pPr marL="0" indent="0">
              <a:spcBef>
                <a:spcPts val="0"/>
              </a:spcBef>
              <a:buNone/>
            </a:pPr>
            <a:endParaRPr lang="en-US" sz="1100" b="1" dirty="0">
              <a:latin typeface="Arial" panose="020B0604020202020204" pitchFamily="34" charset="0"/>
              <a:cs typeface="Arial" panose="020B0604020202020204" pitchFamily="34" charset="0"/>
            </a:endParaRPr>
          </a:p>
          <a:p>
            <a:pPr marL="0" indent="0">
              <a:spcBef>
                <a:spcPts val="0"/>
              </a:spcBef>
              <a:buNone/>
            </a:pPr>
            <a:r>
              <a:rPr lang="en-US" sz="1100" b="1" dirty="0">
                <a:latin typeface="Arial" panose="020B0604020202020204" pitchFamily="34" charset="0"/>
                <a:cs typeface="Arial" panose="020B0604020202020204" pitchFamily="34" charset="0"/>
              </a:rPr>
              <a:t> I also want to see a diverse workforce that ‘looks like our Soldiers’ in this new office. We need to make sure at least one hire is African American and one hire is Hispanic. I also don’t want to see an office full of men. If a female Soldier walks into this office and sees anything less than 30 percent of the desks filled by females, they are not going to use this office to seek out help.”</a:t>
            </a:r>
          </a:p>
          <a:p>
            <a:pPr marL="0" indent="0">
              <a:spcBef>
                <a:spcPts val="0"/>
              </a:spcBef>
              <a:buNone/>
            </a:pPr>
            <a:endParaRPr lang="en-US" sz="1100" b="1" u="sng" dirty="0">
              <a:latin typeface="Arial" pitchFamily="34" charset="0"/>
              <a:cs typeface="Arial" pitchFamily="34" charset="0"/>
            </a:endParaRPr>
          </a:p>
          <a:p>
            <a:pPr marL="0" indent="0">
              <a:spcBef>
                <a:spcPts val="0"/>
              </a:spcBef>
              <a:buNone/>
            </a:pPr>
            <a:r>
              <a:rPr lang="en-US" sz="1100" b="1" u="sng" dirty="0">
                <a:latin typeface="Arial" pitchFamily="34" charset="0"/>
                <a:cs typeface="Arial" pitchFamily="34" charset="0"/>
              </a:rPr>
              <a:t>Please Discuss</a:t>
            </a:r>
            <a:r>
              <a:rPr lang="en-US" sz="1100" b="1" dirty="0">
                <a:latin typeface="Arial" pitchFamily="34" charset="0"/>
                <a:cs typeface="Arial" pitchFamily="34" charset="0"/>
              </a:rPr>
              <a:t>: If you were the COS, and you were reviewing the meeting with the CSM later that afternoon would anything about this guidance worry you? Do you feel the senior commander’s guidance is correct and appropriate?</a:t>
            </a:r>
          </a:p>
          <a:p>
            <a:pPr marL="0" indent="0">
              <a:spcBef>
                <a:spcPts val="0"/>
              </a:spcBef>
              <a:buNone/>
            </a:pPr>
            <a:endParaRPr lang="en-US" sz="1050" b="1" dirty="0">
              <a:latin typeface="Arial" panose="020B0604020202020204" pitchFamily="34" charset="0"/>
              <a:cs typeface="Arial" panose="020B0604020202020204" pitchFamily="34" charset="0"/>
            </a:endParaRPr>
          </a:p>
          <a:p>
            <a:pPr marL="0" indent="0">
              <a:spcBef>
                <a:spcPts val="0"/>
              </a:spcBef>
              <a:buNone/>
            </a:pPr>
            <a:endParaRPr lang="en-US" sz="1050" b="1" dirty="0">
              <a:latin typeface="Arial" panose="020B0604020202020204" pitchFamily="34" charset="0"/>
              <a:cs typeface="Arial" panose="020B0604020202020204" pitchFamily="34" charset="0"/>
            </a:endParaRPr>
          </a:p>
          <a:p>
            <a:pPr marL="0" indent="0">
              <a:spcBef>
                <a:spcPts val="0"/>
              </a:spcBef>
              <a:buNone/>
            </a:pPr>
            <a:endParaRPr lang="en-US" sz="1050" b="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42026130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377825"/>
            <a:ext cx="7515225" cy="803275"/>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Prohibited Personnel Practices Discussion</a:t>
            </a:r>
          </a:p>
        </p:txBody>
      </p:sp>
      <p:sp>
        <p:nvSpPr>
          <p:cNvPr id="12292" name="Rectangle 3"/>
          <p:cNvSpPr>
            <a:spLocks noChangeArrowheads="1"/>
          </p:cNvSpPr>
          <p:nvPr/>
        </p:nvSpPr>
        <p:spPr bwMode="auto">
          <a:xfrm>
            <a:off x="470668" y="1262721"/>
            <a:ext cx="8231237"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28600" indent="-228600">
              <a:spcBef>
                <a:spcPts val="600"/>
              </a:spcBef>
              <a:buFont typeface="+mj-lt"/>
              <a:buAutoNum type="arabicPeriod"/>
            </a:pPr>
            <a:r>
              <a:rPr lang="en-US" altLang="en-US" sz="1300" b="1" dirty="0"/>
              <a:t>Is it possible for the garrison commander to find, “a way to make these all direct hires and skip the whole hiring panel step”? </a:t>
            </a:r>
            <a:r>
              <a:rPr lang="en-US" altLang="en-US" sz="1300" b="1" dirty="0">
                <a:solidFill>
                  <a:srgbClr val="FF0000"/>
                </a:solidFill>
              </a:rPr>
              <a:t>Unlikely…  </a:t>
            </a:r>
          </a:p>
          <a:p>
            <a:pPr lvl="1" indent="0">
              <a:spcBef>
                <a:spcPts val="600"/>
              </a:spcBef>
            </a:pPr>
            <a:r>
              <a:rPr lang="en-US" altLang="en-US" sz="1300" dirty="0">
                <a:solidFill>
                  <a:srgbClr val="0000CC"/>
                </a:solidFill>
              </a:rPr>
              <a:t>Title 5, USC, 9905 grants direct hire authority for certain, specific competitive service positions in the Department of Defense. If an organization, or a particular type of position within that organization, is not currently designated as having direct hire authority, you probably cannot, “make it happen” just because you want to fill the position quickly. If your organization does have direct hire authorities, proceed with caution as the absence of the usual “guardrails” (e.g., impartial panels, “the rule of three”, etc.) in the hiring process can lead to perceptions/accusations of favoritism, preferential treatment, or other abusive hiring practices.    </a:t>
            </a:r>
          </a:p>
          <a:p>
            <a:pPr marL="228600" indent="-228600">
              <a:spcBef>
                <a:spcPts val="600"/>
              </a:spcBef>
              <a:buFont typeface="+mj-lt"/>
              <a:buAutoNum type="arabicPeriod"/>
            </a:pPr>
            <a:r>
              <a:rPr lang="en-US" altLang="en-US" sz="1300" b="1" dirty="0"/>
              <a:t>Is it appropriate for the senior commander to direct the hiring authority to not consider “Soldiers looking for a retirement job,” or existing Department of the Army Civilians for these positions? </a:t>
            </a:r>
            <a:r>
              <a:rPr lang="en-US" altLang="en-US" sz="1300" b="1" dirty="0">
                <a:solidFill>
                  <a:srgbClr val="FF0000"/>
                </a:solidFill>
              </a:rPr>
              <a:t>No.</a:t>
            </a:r>
          </a:p>
          <a:p>
            <a:pPr lvl="1" indent="0">
              <a:spcBef>
                <a:spcPts val="600"/>
              </a:spcBef>
            </a:pPr>
            <a:r>
              <a:rPr lang="en-US" altLang="en-US" sz="1300" dirty="0">
                <a:solidFill>
                  <a:srgbClr val="0000CC"/>
                </a:solidFill>
              </a:rPr>
              <a:t>IAW 5 USC 2302(b)(6) (Prohibited Personnel Practices), any Government employee who has authority to take, direct others to take, recommend, or approve any personnel action, shall not, with respect to such authority, grant any preference or advantage not authorized by law, rule, or regulation to any employee or applicant for employment (including defining the scope or manner of competition or the requirements for any position) for the purpose of improving or injuring the prospects of any particular person for employment. </a:t>
            </a:r>
          </a:p>
          <a:p>
            <a:pPr marL="228600" indent="-228600">
              <a:spcBef>
                <a:spcPts val="600"/>
              </a:spcBef>
              <a:buFont typeface="+mj-lt"/>
              <a:buAutoNum type="arabicPeriod"/>
            </a:pPr>
            <a:r>
              <a:rPr lang="en-US" altLang="en-US" sz="1300" b="1" dirty="0"/>
              <a:t>Is it appropriate for the senior commander to direct the hiring authority to give preference to “young professionals”? </a:t>
            </a:r>
            <a:r>
              <a:rPr lang="en-US" altLang="en-US" sz="1300" b="1" dirty="0">
                <a:solidFill>
                  <a:srgbClr val="FF0000"/>
                </a:solidFill>
              </a:rPr>
              <a:t>No.</a:t>
            </a:r>
            <a:r>
              <a:rPr lang="en-US" altLang="en-US" sz="1300" b="1" dirty="0"/>
              <a:t> </a:t>
            </a:r>
          </a:p>
          <a:p>
            <a:pPr lvl="1" indent="0">
              <a:spcBef>
                <a:spcPts val="600"/>
              </a:spcBef>
            </a:pPr>
            <a:r>
              <a:rPr lang="en-US" altLang="en-US" sz="1300" dirty="0">
                <a:solidFill>
                  <a:srgbClr val="0000CC"/>
                </a:solidFill>
              </a:rPr>
              <a:t>IAW 5 USC 2302, giving preference to “young” applicants would injure the prospects of older applicants and is thus prohibited.  </a:t>
            </a:r>
            <a:endParaRPr lang="en-US" altLang="en-US" sz="1300" b="1" dirty="0"/>
          </a:p>
          <a:p>
            <a:pPr marL="228600" indent="-228600">
              <a:spcBef>
                <a:spcPts val="600"/>
              </a:spcBef>
              <a:buFont typeface="+mj-lt"/>
              <a:buAutoNum type="arabicPeriod" startAt="2"/>
            </a:pPr>
            <a:endParaRPr lang="en-US" altLang="en-US" sz="1300" dirty="0">
              <a:solidFill>
                <a:srgbClr val="0000CC"/>
              </a:solidFill>
            </a:endParaRPr>
          </a:p>
        </p:txBody>
      </p:sp>
      <p:sp>
        <p:nvSpPr>
          <p:cNvPr id="12298" name="TextBox 9"/>
          <p:cNvSpPr txBox="1">
            <a:spLocks noChangeArrowheads="1"/>
          </p:cNvSpPr>
          <p:nvPr/>
        </p:nvSpPr>
        <p:spPr bwMode="auto">
          <a:xfrm>
            <a:off x="1850065" y="2926132"/>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864300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377825"/>
            <a:ext cx="7515225" cy="803275"/>
          </a:xfrm>
        </p:spPr>
        <p:txBody>
          <a:bodyPr>
            <a:normAutofit/>
          </a:bodyPr>
          <a:lstStyle/>
          <a:p>
            <a:pPr>
              <a:defRPr/>
            </a:pPr>
            <a:r>
              <a:rPr lang="en-US" sz="28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Prohibited Personnel Practices Discussion</a:t>
            </a:r>
          </a:p>
        </p:txBody>
      </p:sp>
      <p:sp>
        <p:nvSpPr>
          <p:cNvPr id="12292" name="Rectangle 3"/>
          <p:cNvSpPr>
            <a:spLocks noChangeArrowheads="1"/>
          </p:cNvSpPr>
          <p:nvPr/>
        </p:nvSpPr>
        <p:spPr bwMode="auto">
          <a:xfrm>
            <a:off x="470668" y="1241078"/>
            <a:ext cx="8231237" cy="5055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28600" indent="-228600">
              <a:spcBef>
                <a:spcPts val="600"/>
              </a:spcBef>
              <a:buFont typeface="+mj-lt"/>
              <a:buAutoNum type="arabicPeriod" startAt="4"/>
            </a:pPr>
            <a:r>
              <a:rPr lang="en-US" altLang="en-US" sz="1150" b="1" dirty="0"/>
              <a:t>Is it appropriate for the senior commander to attempt to…strongly…influence the garrison commander into                  hiring Mr. Perfection into one of the new positions? </a:t>
            </a:r>
            <a:r>
              <a:rPr lang="en-US" altLang="en-US" sz="1150" b="1" dirty="0">
                <a:solidFill>
                  <a:srgbClr val="FF0000"/>
                </a:solidFill>
              </a:rPr>
              <a:t>No.</a:t>
            </a:r>
          </a:p>
          <a:p>
            <a:pPr lvl="1" indent="0">
              <a:spcBef>
                <a:spcPts val="600"/>
              </a:spcBef>
            </a:pPr>
            <a:r>
              <a:rPr lang="en-US" altLang="en-US" sz="1150" dirty="0">
                <a:solidFill>
                  <a:srgbClr val="0000CC"/>
                </a:solidFill>
              </a:rPr>
              <a:t>Once again, IAW 5 USC 2302(b)(6), giving preference to Mr. Perfection would injure the prospects of all other applicants and is thus prohibited. Also, 5 CFR  2635.101, par. (b)(8) is clear that the senior commander must act impartially and not give preferential treatment to any private organization or individual. Paragraph (b)(14) further states that the senior commander “shall endeavor to avoid any action creating the appearance that they are violating the law or the ethical standards set forth in this part.” Thus, even the </a:t>
            </a:r>
            <a:r>
              <a:rPr lang="en-US" altLang="en-US" sz="1150" b="1" i="1" dirty="0">
                <a:solidFill>
                  <a:srgbClr val="0000CC"/>
                </a:solidFill>
              </a:rPr>
              <a:t>appearance</a:t>
            </a:r>
            <a:r>
              <a:rPr lang="en-US" altLang="en-US" sz="1150" dirty="0">
                <a:solidFill>
                  <a:srgbClr val="0000CC"/>
                </a:solidFill>
              </a:rPr>
              <a:t> of impropriety in hiring Mr. Perfection can result in a finding of misconduct against the senior commander.  </a:t>
            </a:r>
          </a:p>
          <a:p>
            <a:pPr marL="228600" indent="-228600">
              <a:spcBef>
                <a:spcPts val="600"/>
              </a:spcBef>
              <a:buFont typeface="+mj-lt"/>
              <a:buAutoNum type="arabicPeriod" startAt="4"/>
            </a:pPr>
            <a:r>
              <a:rPr lang="en-US" altLang="en-US" sz="1150" b="1" dirty="0"/>
              <a:t>Is it appropriate for the senior official to instruct the garrison commander to create a position description that favors the, “skills that Mr. Perfection already has in abundance”? </a:t>
            </a:r>
            <a:r>
              <a:rPr lang="en-US" altLang="en-US" sz="1150" b="1" dirty="0">
                <a:solidFill>
                  <a:srgbClr val="FF0000"/>
                </a:solidFill>
              </a:rPr>
              <a:t>No.</a:t>
            </a:r>
          </a:p>
          <a:p>
            <a:pPr lvl="1" indent="0">
              <a:spcBef>
                <a:spcPts val="600"/>
              </a:spcBef>
            </a:pPr>
            <a:r>
              <a:rPr lang="en-US" altLang="en-US" sz="1150" dirty="0">
                <a:solidFill>
                  <a:srgbClr val="0000CC"/>
                </a:solidFill>
              </a:rPr>
              <a:t>Once again, 5 CFR, 2635.101 is clear that that senior commander must act impartially and not give preferential treatment to any private organization or individual. Custom designing a position description to create an advantage for Mr. Perfection is preferential treatment. </a:t>
            </a:r>
          </a:p>
          <a:p>
            <a:pPr marL="228600" indent="-228600">
              <a:spcBef>
                <a:spcPts val="600"/>
              </a:spcBef>
              <a:buFont typeface="+mj-lt"/>
              <a:buAutoNum type="arabicPeriod" startAt="4"/>
            </a:pPr>
            <a:r>
              <a:rPr lang="en-US" altLang="en-US" sz="1150" b="1" dirty="0"/>
              <a:t>Is it appropriate for the senior commander to direct the hiring of one African American and one Hispanic individual into the new positions? </a:t>
            </a:r>
            <a:r>
              <a:rPr lang="en-US" altLang="en-US" sz="1150" b="1" dirty="0">
                <a:solidFill>
                  <a:srgbClr val="FF0000"/>
                </a:solidFill>
              </a:rPr>
              <a:t>No.</a:t>
            </a:r>
          </a:p>
          <a:p>
            <a:pPr lvl="1" indent="0">
              <a:spcBef>
                <a:spcPts val="600"/>
              </a:spcBef>
            </a:pPr>
            <a:r>
              <a:rPr lang="en-US" altLang="en-US" sz="1150" dirty="0">
                <a:solidFill>
                  <a:srgbClr val="0000CC"/>
                </a:solidFill>
              </a:rPr>
              <a:t>Although seeking a diverse workforce is not impermissible, diversity must be accomplished consistent with existing law and policy. It doesn’t matter that the senior commander is seeking “diversity,” they cannot direct that, “race, color, religion, sex, national origin, reprisal, disability, age, sexual orientation, gender identity, [or] status as a parentage” be used as a criteria for, or against, hiring a particular candidate (5 USC 2302(b)(6) (Prohibited Personnel Practices) and AR 690-12 (Equal Employment Opportunity and Diversity), par. 1-6).</a:t>
            </a:r>
          </a:p>
          <a:p>
            <a:pPr marL="228600" indent="-228600">
              <a:spcBef>
                <a:spcPts val="600"/>
              </a:spcBef>
              <a:buFont typeface="+mj-lt"/>
              <a:buAutoNum type="arabicPeriod" startAt="4"/>
            </a:pPr>
            <a:r>
              <a:rPr lang="en-US" altLang="en-US" sz="1150" b="1" dirty="0"/>
              <a:t>Is it appropriate for the senior commander to direct the hiring of at least 30 percent females into the new positions? </a:t>
            </a:r>
            <a:r>
              <a:rPr lang="en-US" altLang="en-US" sz="1150" b="1" dirty="0">
                <a:solidFill>
                  <a:srgbClr val="FF0000"/>
                </a:solidFill>
              </a:rPr>
              <a:t>No.</a:t>
            </a:r>
          </a:p>
          <a:p>
            <a:pPr lvl="1" indent="0">
              <a:spcBef>
                <a:spcPts val="600"/>
              </a:spcBef>
            </a:pPr>
            <a:r>
              <a:rPr lang="en-US" altLang="en-US" sz="1150" dirty="0">
                <a:solidFill>
                  <a:srgbClr val="0000CC"/>
                </a:solidFill>
              </a:rPr>
              <a:t>Once again, it doesn't matter that the senior commander’s intent is to obtain a balance between male and female employees in the office. 5 USC 2302 and AR 690-12 prohibit the senior commander from using sex as a criteria for hiring or not hiring a candidate. </a:t>
            </a:r>
          </a:p>
        </p:txBody>
      </p:sp>
      <p:sp>
        <p:nvSpPr>
          <p:cNvPr id="12298" name="TextBox 9"/>
          <p:cNvSpPr txBox="1">
            <a:spLocks noChangeArrowheads="1"/>
          </p:cNvSpPr>
          <p:nvPr/>
        </p:nvSpPr>
        <p:spPr bwMode="auto">
          <a:xfrm>
            <a:off x="1850065" y="2926132"/>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dirty="0"/>
          </a:p>
        </p:txBody>
      </p:sp>
      <p:sp>
        <p:nvSpPr>
          <p:cNvPr id="3" name="Footer Placeholder 2"/>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21836050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975" y="911023"/>
            <a:ext cx="8559800" cy="5157267"/>
          </a:xfrm>
        </p:spPr>
        <p:txBody>
          <a:bodyPr vert="horz" wrap="square" lIns="91440" tIns="45720" rIns="91440" bIns="45720" numCol="1" anchor="t" anchorCtr="0" compatLnSpc="1">
            <a:prstTxWarp prst="textNoShape">
              <a:avLst/>
            </a:prstTxWarp>
            <a:noAutofit/>
          </a:bodyPr>
          <a:lstStyle/>
          <a:p>
            <a:pPr marL="230188" indent="-233363">
              <a:spcBef>
                <a:spcPts val="0"/>
              </a:spcBef>
              <a:spcAft>
                <a:spcPts val="600"/>
              </a:spcAft>
              <a:buFontTx/>
              <a:buNone/>
            </a:pPr>
            <a:r>
              <a:rPr lang="en-US" altLang="en-US" sz="1200" b="1" dirty="0">
                <a:latin typeface="Arial" panose="020B0604020202020204" pitchFamily="34" charset="0"/>
                <a:cs typeface="Arial" panose="020B0604020202020204" pitchFamily="34" charset="0"/>
              </a:rPr>
              <a:t>1.    Common Issues/Problems.</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SO is unfamiliar with 5 USC 2302(b)(6) (Prohibited Personnel Practices) and 5 CFR, Section 2635.101 (Basic Obligation of Public Service). </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SO and staff are unfamiliar with Civilian Personnel Advisory Center practices and requirements.</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SO attempts to steer the hiring process to favor a skilled or valued (by the SO) job candidate, “for the good of the organization.”</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SO attempts to steer the hiring process to favor an individual whom they may know from current or prior assignments (e.g., “SFC Knowsall is retiring and we need to retain his skill set in the organization”).</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Lack of clear communication across the organization to prevent the “appearance” of preferential treatment.</a:t>
            </a:r>
            <a:endParaRPr lang="en-US" altLang="en-US" sz="1200" b="1" dirty="0">
              <a:latin typeface="Arial" panose="020B0604020202020204" pitchFamily="34" charset="0"/>
              <a:cs typeface="Arial" panose="020B0604020202020204" pitchFamily="34" charset="0"/>
            </a:endParaRPr>
          </a:p>
          <a:p>
            <a:pPr marL="230188" indent="-233363">
              <a:spcBef>
                <a:spcPts val="0"/>
              </a:spcBef>
              <a:spcAft>
                <a:spcPts val="600"/>
              </a:spcAft>
              <a:buFontTx/>
              <a:buNone/>
            </a:pPr>
            <a:r>
              <a:rPr lang="en-US" altLang="en-US" sz="1200" b="1" dirty="0">
                <a:latin typeface="Arial" panose="020B0604020202020204" pitchFamily="34" charset="0"/>
                <a:cs typeface="Arial" panose="020B0604020202020204" pitchFamily="34" charset="0"/>
              </a:rPr>
              <a:t>2.	  Hiring civilian employees must always adhere to statutory/regulatory guidance. </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SO should never make adjustments to the hiring process that are designed (or appear to be designed) to benefit a  certain job applicant.  </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Title 5 USC 2302(b)(6) (Prohibited Personnel Practices) states, “(b) Any employee who has authority to take, direct others to take, recommend, or approve any personnel action, shall not, with respect to such authority-(6) grant any preference or advantage not authorized by law, rule, or regulation to any employee or applicant for employment (including defining the scope or manner of competition or the requirements for any position) for the purpose of improving or injuring the prospects of any particular person for employment.”</a:t>
            </a:r>
          </a:p>
          <a:p>
            <a:pPr marL="630238" lvl="1" indent="-233363">
              <a:spcBef>
                <a:spcPts val="0"/>
              </a:spcBef>
              <a:spcAft>
                <a:spcPts val="600"/>
              </a:spcAft>
              <a:buFontTx/>
              <a:buAutoNum type="alphaLcParenR"/>
            </a:pPr>
            <a:r>
              <a:rPr lang="en-US" altLang="en-US" sz="1200" dirty="0">
                <a:latin typeface="Arial" panose="020B0604020202020204" pitchFamily="34" charset="0"/>
                <a:cs typeface="Arial" panose="020B0604020202020204" pitchFamily="34" charset="0"/>
              </a:rPr>
              <a:t>5 CFR 2635.101 states in par. (b)(8) that employees shall act impartially and not give preferential treatment to any private organization or individual. Paragraph (b)(14) states, “employees shall endeavor to avoid any action creating the appearance that they are violating the law or the ethical standards set forth in this part. Whether particular circumstances create an appearance that the law or these standards have been violated shall be determined from the perspective of a reasonable person with knowledge of the relevant facts.”</a:t>
            </a:r>
          </a:p>
          <a:p>
            <a:pPr marL="630238" lvl="1" indent="-233363">
              <a:spcBef>
                <a:spcPts val="0"/>
              </a:spcBef>
              <a:spcAft>
                <a:spcPts val="600"/>
              </a:spcAft>
              <a:buFontTx/>
              <a:buAutoNum type="alphaLcParenR"/>
            </a:pPr>
            <a:endParaRPr lang="en-US" altLang="en-US" sz="1100" b="1" dirty="0">
              <a:cs typeface="Arial" panose="020B0604020202020204" pitchFamily="34" charset="0"/>
            </a:endParaRPr>
          </a:p>
          <a:p>
            <a:pPr marL="630238" lvl="1" indent="-233363">
              <a:lnSpc>
                <a:spcPts val="1300"/>
              </a:lnSpc>
              <a:buFontTx/>
              <a:buAutoNum type="arabicPeriod"/>
            </a:pPr>
            <a:endParaRPr lang="en-US" altLang="en-US" sz="1100" b="1" dirty="0">
              <a:cs typeface="Arial" panose="020B0604020202020204" pitchFamily="34" charset="0"/>
            </a:endParaRPr>
          </a:p>
          <a:p>
            <a:pPr marL="630238" lvl="1" indent="-233363">
              <a:lnSpc>
                <a:spcPts val="1300"/>
              </a:lnSpc>
              <a:buFontTx/>
              <a:buAutoNum type="arabicPeriod"/>
            </a:pPr>
            <a:endParaRPr lang="en-US" altLang="en-US" sz="1100" b="1" dirty="0">
              <a:cs typeface="Arial" panose="020B0604020202020204" pitchFamily="34" charset="0"/>
            </a:endParaRPr>
          </a:p>
          <a:p>
            <a:pPr marL="630238" lvl="1" indent="-233363">
              <a:lnSpc>
                <a:spcPts val="1300"/>
              </a:lnSpc>
              <a:buFontTx/>
              <a:buNone/>
            </a:pPr>
            <a:endParaRPr lang="en-US" altLang="en-US" sz="1100" b="1" dirty="0">
              <a:cs typeface="Arial" panose="020B0604020202020204" pitchFamily="34" charset="0"/>
            </a:endParaRPr>
          </a:p>
          <a:p>
            <a:pPr marL="630238" lvl="1" indent="-233363">
              <a:lnSpc>
                <a:spcPts val="1300"/>
              </a:lnSpc>
              <a:buFontTx/>
              <a:buAutoNum type="arabicPeriod"/>
            </a:pPr>
            <a:endParaRPr lang="en-US" altLang="en-US" sz="1100" b="1" dirty="0">
              <a:cs typeface="Arial" panose="020B0604020202020204" pitchFamily="34" charset="0"/>
            </a:endParaRPr>
          </a:p>
          <a:p>
            <a:pPr marL="630238" lvl="1" indent="-233363">
              <a:lnSpc>
                <a:spcPts val="1300"/>
              </a:lnSpc>
              <a:buFontTx/>
              <a:buNone/>
            </a:pPr>
            <a:endParaRPr lang="en-US" altLang="en-US" sz="1100" b="1" dirty="0">
              <a:cs typeface="Arial" panose="020B0604020202020204" pitchFamily="34" charset="0"/>
            </a:endParaRPr>
          </a:p>
          <a:p>
            <a:pPr marL="630238" lvl="1" indent="-233363">
              <a:lnSpc>
                <a:spcPts val="1300"/>
              </a:lnSpc>
              <a:buFontTx/>
              <a:buAutoNum type="arabicPeriod"/>
            </a:pPr>
            <a:endParaRPr lang="en-US" altLang="en-US" sz="1100" b="1" dirty="0">
              <a:cs typeface="Arial" panose="020B0604020202020204" pitchFamily="34" charset="0"/>
            </a:endParaRPr>
          </a:p>
          <a:p>
            <a:pPr marL="630238" lvl="1" indent="-233363">
              <a:lnSpc>
                <a:spcPts val="1300"/>
              </a:lnSpc>
              <a:buFontTx/>
              <a:buAutoNum type="arabicPeriod"/>
            </a:pPr>
            <a:endParaRPr lang="en-US" altLang="en-US" sz="1100" b="1" dirty="0">
              <a:cs typeface="Arial" panose="020B0604020202020204" pitchFamily="34" charset="0"/>
            </a:endParaRPr>
          </a:p>
        </p:txBody>
      </p:sp>
      <p:sp>
        <p:nvSpPr>
          <p:cNvPr id="4" name="Title 1"/>
          <p:cNvSpPr>
            <a:spLocks noGrp="1"/>
          </p:cNvSpPr>
          <p:nvPr>
            <p:ph type="title"/>
          </p:nvPr>
        </p:nvSpPr>
        <p:spPr>
          <a:xfrm>
            <a:off x="958389" y="109769"/>
            <a:ext cx="7553325" cy="1143000"/>
          </a:xfrm>
        </p:spPr>
        <p:txBody>
          <a:bodyPr>
            <a:normAutofit/>
          </a:bodyPr>
          <a:lstStyle/>
          <a:p>
            <a:pPr lvl="1" algn="ctr">
              <a:defRPr/>
            </a:pP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Civilian Hiring Process</a:t>
            </a:r>
            <a:endParaRPr lang="en-US" sz="16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792065208"/>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1336" y="4381978"/>
            <a:ext cx="8206015" cy="1429679"/>
          </a:xfrm>
        </p:spPr>
        <p:txBody>
          <a:bodyPr>
            <a:noAutofit/>
          </a:bodyPr>
          <a:lstStyle/>
          <a:p>
            <a:pPr marL="168270" indent="-222245">
              <a:lnSpc>
                <a:spcPct val="100000"/>
              </a:lnSpc>
              <a:spcBef>
                <a:spcPts val="600"/>
              </a:spcBef>
              <a:buFont typeface="Wingdings" panose="05000000000000000000" pitchFamily="2" charset="2"/>
              <a:buChar char="§"/>
            </a:pPr>
            <a:endParaRPr lang="en-US" sz="1200" dirty="0">
              <a:solidFill>
                <a:srgbClr val="C00000"/>
              </a:solidFill>
              <a:latin typeface="Arial" panose="020B0604020202020204" pitchFamily="34" charset="0"/>
              <a:cs typeface="Arial" panose="020B0604020202020204" pitchFamily="34" charset="0"/>
            </a:endParaRPr>
          </a:p>
          <a:p>
            <a:pPr marL="168270" indent="-222245">
              <a:buFont typeface="Wingdings" panose="05000000000000000000" pitchFamily="2" charset="2"/>
              <a:buChar char="§"/>
            </a:pPr>
            <a:endParaRPr lang="en-US" sz="1200" dirty="0">
              <a:solidFill>
                <a:srgbClr val="C00000"/>
              </a:solidFill>
              <a:latin typeface="Arial" panose="020B0604020202020204" pitchFamily="34" charset="0"/>
              <a:cs typeface="Arial" panose="020B0604020202020204" pitchFamily="34" charset="0"/>
            </a:endParaRPr>
          </a:p>
          <a:p>
            <a:pPr marL="168270" indent="-222245">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pPr marL="168270" indent="-222245">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p:txBody>
      </p:sp>
      <p:sp>
        <p:nvSpPr>
          <p:cNvPr id="5" name="Title 1"/>
          <p:cNvSpPr txBox="1">
            <a:spLocks/>
          </p:cNvSpPr>
          <p:nvPr/>
        </p:nvSpPr>
        <p:spPr>
          <a:xfrm>
            <a:off x="991831" y="454578"/>
            <a:ext cx="7191376" cy="544905"/>
          </a:xfrm>
          <a:prstGeom prst="rect">
            <a:avLst/>
          </a:prstGeom>
        </p:spPr>
        <p:txBody>
          <a:bodyPr vert="horz" lIns="91440" tIns="45720" rIns="91440" bIns="45720" rtlCol="0" anchor="ctr">
            <a:normAutofit/>
          </a:bodyPr>
          <a:lstStyle/>
          <a:p>
            <a:pPr marL="114297" lvl="1" algn="ctr">
              <a:defRPr/>
            </a:pPr>
            <a:r>
              <a:rPr lang="en-US" sz="28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References</a:t>
            </a:r>
            <a:endParaRPr lang="en-US" sz="1051" kern="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TextBox 1"/>
          <p:cNvSpPr txBox="1"/>
          <p:nvPr/>
        </p:nvSpPr>
        <p:spPr>
          <a:xfrm>
            <a:off x="451203" y="1087144"/>
            <a:ext cx="8272631" cy="5816977"/>
          </a:xfrm>
          <a:prstGeom prst="rect">
            <a:avLst/>
          </a:prstGeom>
          <a:noFill/>
        </p:spPr>
        <p:txBody>
          <a:bodyPr wrap="square" rtlCol="0">
            <a:spAutoFit/>
          </a:bodyPr>
          <a:lstStyle/>
          <a:p>
            <a:r>
              <a:rPr lang="en-US" b="1" u="sng" dirty="0">
                <a:latin typeface="Arial" panose="020B0604020202020204" pitchFamily="34" charset="0"/>
                <a:cs typeface="Arial" panose="020B0604020202020204" pitchFamily="34" charset="0"/>
              </a:rPr>
              <a:t>Situation 1: Whistleblower Reprisal</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5 USC 2302</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10 USC 1034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10 USC 1587</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10 USC 2409</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PPD-9, Change 3</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DODD 1401.03, “DoD Nonappropriated Fund Instrumentality (NAFI) Employee Whistleblower Protection,” 13 June 2014</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DODD 7050.06, “Military Whistleblower Protection,” 17 April 2015</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DFAR, Subpart 203.9</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AR 20-1 (The Inspector General System), 23 March 2020</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AR 600-20 (Army Command Policy), 24 July 2020</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Assistance and Investigations Guide, Part Two, Chapter 9</a:t>
            </a:r>
          </a:p>
          <a:p>
            <a:endParaRPr lang="en-US" sz="1200" dirty="0">
              <a:latin typeface="Arial" panose="020B0604020202020204" pitchFamily="34" charset="0"/>
              <a:cs typeface="Arial" panose="020B0604020202020204" pitchFamily="34" charset="0"/>
            </a:endParaRPr>
          </a:p>
          <a:p>
            <a:r>
              <a:rPr lang="en-US" b="1" u="sng" dirty="0">
                <a:latin typeface="Arial" pitchFamily="34" charset="0"/>
                <a:cs typeface="Arial" pitchFamily="34" charset="0"/>
              </a:rPr>
              <a:t>Situation 2: Involvement with a Non-Federal Entity (NFE)</a:t>
            </a:r>
          </a:p>
          <a:p>
            <a:pPr marL="171450" indent="-171450">
              <a:buFont typeface="Arial" panose="020B0604020202020204" pitchFamily="34" charset="0"/>
              <a:buChar char="•"/>
            </a:pPr>
            <a:r>
              <a:rPr lang="en-US" sz="1200" dirty="0">
                <a:latin typeface="Arial" pitchFamily="34" charset="0"/>
                <a:cs typeface="Arial" pitchFamily="34" charset="0"/>
              </a:rPr>
              <a:t>31 USC 1353</a:t>
            </a:r>
          </a:p>
          <a:p>
            <a:pPr marL="171450" indent="-171450">
              <a:buFont typeface="Arial" panose="020B0604020202020204" pitchFamily="34" charset="0"/>
              <a:buChar char="•"/>
            </a:pPr>
            <a:r>
              <a:rPr lang="en-US" sz="1200" dirty="0">
                <a:latin typeface="Arial" pitchFamily="34" charset="0"/>
                <a:cs typeface="Arial" pitchFamily="34" charset="0"/>
              </a:rPr>
              <a:t>5 CFR 2635. 101 (b)(8)/.702(b)/.808</a:t>
            </a:r>
          </a:p>
          <a:p>
            <a:pPr marL="171450" indent="-171450">
              <a:buFont typeface="Arial" panose="020B0604020202020204" pitchFamily="34" charset="0"/>
              <a:buChar char="•"/>
            </a:pPr>
            <a:r>
              <a:rPr lang="en-US" sz="1200" dirty="0">
                <a:latin typeface="Arial" pitchFamily="34" charset="0"/>
                <a:cs typeface="Arial" pitchFamily="34" charset="0"/>
              </a:rPr>
              <a:t>JER (3-210/3-211)/DOD 5500.07-R</a:t>
            </a:r>
          </a:p>
          <a:p>
            <a:pPr marL="171450" indent="-171450">
              <a:buFont typeface="Arial" panose="020B0604020202020204" pitchFamily="34" charset="0"/>
              <a:buChar char="•"/>
            </a:pPr>
            <a:r>
              <a:rPr lang="en-US" sz="1200" dirty="0">
                <a:latin typeface="Arial" pitchFamily="34" charset="0"/>
                <a:cs typeface="Arial" pitchFamily="34" charset="0"/>
              </a:rPr>
              <a:t>DODI 5230.29, “Security and Policy Review of DoD Information for Public Release,” 14 April 2017</a:t>
            </a:r>
          </a:p>
          <a:p>
            <a:pPr marL="171450" indent="-171450">
              <a:buFont typeface="Arial" panose="020B0604020202020204" pitchFamily="34" charset="0"/>
              <a:buChar char="•"/>
            </a:pPr>
            <a:r>
              <a:rPr lang="en-US" sz="1200" dirty="0">
                <a:latin typeface="Arial" pitchFamily="34" charset="0"/>
                <a:cs typeface="Arial" pitchFamily="34" charset="0"/>
              </a:rPr>
              <a:t>DODI 4515.13, “Air Transportation Eligibility,” 23 October 2020</a:t>
            </a:r>
          </a:p>
          <a:p>
            <a:pPr marL="171450" indent="-171450">
              <a:buFont typeface="Arial" panose="020B0604020202020204" pitchFamily="34" charset="0"/>
              <a:buChar char="•"/>
            </a:pPr>
            <a:r>
              <a:rPr lang="en-US" sz="1200" dirty="0">
                <a:latin typeface="Arial" pitchFamily="34" charset="0"/>
                <a:cs typeface="Arial" pitchFamily="34" charset="0"/>
              </a:rPr>
              <a:t>AR 360-1 (The Army Public Affairs Program), 25 May 2011</a:t>
            </a:r>
          </a:p>
          <a:p>
            <a:pPr marL="171450" indent="-171450">
              <a:buFont typeface="Arial" panose="020B0604020202020204" pitchFamily="34" charset="0"/>
              <a:buChar char="•"/>
            </a:pPr>
            <a:r>
              <a:rPr lang="en-US" sz="1200" dirty="0">
                <a:latin typeface="Arial" pitchFamily="34" charset="0"/>
                <a:cs typeface="Arial" pitchFamily="34" charset="0"/>
              </a:rPr>
              <a:t>https://dodsoco.ogc.osd.mil/ETHICS-TOPICS/Travel-and-Transportation/Toolbox-Travel-and-Transportation/</a:t>
            </a:r>
          </a:p>
          <a:p>
            <a:pPr marL="285750" indent="-285750">
              <a:buFont typeface="Arial" panose="020B0604020202020204" pitchFamily="34" charset="0"/>
              <a:buChar char="•"/>
            </a:pPr>
            <a:endParaRPr lang="en-US" sz="1200" dirty="0">
              <a:latin typeface="Arial" pitchFamily="34" charset="0"/>
              <a:cs typeface="Arial" pitchFamily="34" charset="0"/>
            </a:endParaRPr>
          </a:p>
          <a:p>
            <a:pPr marL="285750" indent="-285750">
              <a:buFont typeface="Arial" panose="020B0604020202020204" pitchFamily="34" charset="0"/>
              <a:buChar char="•"/>
            </a:pPr>
            <a:endParaRPr lang="en-US" sz="1200" dirty="0">
              <a:latin typeface="Arial" pitchFamily="34" charset="0"/>
              <a:cs typeface="Arial" pitchFamily="34" charset="0"/>
            </a:endParaRPr>
          </a:p>
          <a:p>
            <a:pPr marL="171450" indent="-171450">
              <a:buFont typeface="Arial" panose="020B0604020202020204" pitchFamily="34" charset="0"/>
              <a:buChar char="•"/>
            </a:pPr>
            <a:endParaRPr lang="en-US" altLang="en-US" sz="1200" dirty="0">
              <a:solidFill>
                <a:srgbClr val="00206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alt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alt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485333263"/>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2381" y="897883"/>
            <a:ext cx="8150275" cy="5186035"/>
          </a:xfrm>
          <a:prstGeom prst="rect">
            <a:avLst/>
          </a:prstGeom>
          <a:noFill/>
        </p:spPr>
        <p:txBody>
          <a:bodyPr wrap="square" rtlCol="0">
            <a:spAutoFit/>
          </a:bodyPr>
          <a:lstStyle/>
          <a:p>
            <a:r>
              <a:rPr lang="en-US" sz="1100" b="1" u="sng" dirty="0">
                <a:latin typeface="Arial" pitchFamily="34" charset="0"/>
                <a:cs typeface="Arial" pitchFamily="34" charset="0"/>
              </a:rPr>
              <a:t>Situation 3: Official Travel</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DOD 4500.56, “</a:t>
            </a:r>
            <a:r>
              <a:rPr lang="en-US" sz="1100" dirty="0">
                <a:latin typeface="Arial" panose="020B0604020202020204" pitchFamily="34" charset="0"/>
                <a:cs typeface="Arial" panose="020B0604020202020204" pitchFamily="34" charset="0"/>
              </a:rPr>
              <a:t>DoD Policy on the Use of Government Aircraft and Air Travel,” 14 April 2009, IC [Interim Circular] 5, 3 April 2019</a:t>
            </a:r>
            <a:endParaRPr lang="en-US" alt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itchFamily="34" charset="0"/>
                <a:cs typeface="Arial" pitchFamily="34" charset="0"/>
              </a:rPr>
              <a:t>JER/DOD 5500.07-R</a:t>
            </a:r>
            <a:endParaRPr lang="en-US" alt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itchFamily="34" charset="0"/>
                <a:cs typeface="Arial" pitchFamily="34" charset="0"/>
              </a:rPr>
              <a:t>DODI 1315.09, “Utilization of Enlisted Aides (EAS) on Personal Staffs of General and Flag Officers (G/FOS),” 6 March 2015, IC 1, 1 December 2017</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DODI 4500.43 (</a:t>
            </a:r>
            <a:r>
              <a:rPr lang="en-US" sz="1100" dirty="0">
                <a:latin typeface="Arial" panose="020B0604020202020204" pitchFamily="34" charset="0"/>
                <a:cs typeface="Arial" panose="020B0604020202020204" pitchFamily="34" charset="0"/>
              </a:rPr>
              <a:t>Operational Support Airlift (OSA)), 18 May 2011</a:t>
            </a:r>
            <a:endParaRPr lang="en-US" alt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DOD Administrative Instruction 109, 31 March 2011, ICI 1, 22 May 2017</a:t>
            </a:r>
          </a:p>
          <a:p>
            <a:pPr marL="171450" indent="-171450">
              <a:buFont typeface="Arial" panose="020B0604020202020204" pitchFamily="34" charset="0"/>
              <a:buChar char="•"/>
            </a:pPr>
            <a:r>
              <a:rPr lang="en-US" sz="1100" dirty="0">
                <a:latin typeface="Arial" pitchFamily="34" charset="0"/>
                <a:cs typeface="Arial" pitchFamily="34" charset="0"/>
              </a:rPr>
              <a:t>https://dodsoco.ogc.osd.mil/ETHICS-TOPICS/Travel-and-Transportation/Toolbox-Travel-and-Transportation/</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AR 58-1 (Management, Acquisition and Use of Motor Vehicles), 23 March 2020</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AR 600-8-10 (Leaves and Passes), 3 June 2020</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AD 2017-05 (Secretary of the Army Policy for Travel by Department of the Army Senior Officials), 18 January 2017.</a:t>
            </a:r>
          </a:p>
          <a:p>
            <a:endParaRPr lang="en-US" altLang="en-US" sz="1100" b="1" u="sng" dirty="0">
              <a:latin typeface="Arial" panose="020B0604020202020204" pitchFamily="34" charset="0"/>
              <a:cs typeface="Arial" panose="020B0604020202020204" pitchFamily="34" charset="0"/>
            </a:endParaRPr>
          </a:p>
          <a:p>
            <a:r>
              <a:rPr lang="en-US" altLang="en-US" sz="1100" b="1" u="sng" dirty="0">
                <a:latin typeface="Arial" panose="020B0604020202020204" pitchFamily="34" charset="0"/>
                <a:cs typeface="Arial" panose="020B0604020202020204" pitchFamily="34" charset="0"/>
              </a:rPr>
              <a:t>Situation 4: Personal Travel</a:t>
            </a:r>
          </a:p>
          <a:p>
            <a:pPr marL="171450" indent="-171450">
              <a:buFont typeface="Arial" panose="020B0604020202020204" pitchFamily="34" charset="0"/>
              <a:buChar char="•"/>
            </a:pPr>
            <a:r>
              <a:rPr lang="en-US" sz="1100" dirty="0">
                <a:latin typeface="Arial" pitchFamily="34" charset="0"/>
                <a:cs typeface="Arial" pitchFamily="34" charset="0"/>
              </a:rPr>
              <a:t>5 CFR 2635</a:t>
            </a:r>
          </a:p>
          <a:p>
            <a:pPr marL="171450" indent="-171450">
              <a:buFont typeface="Arial" panose="020B0604020202020204" pitchFamily="34" charset="0"/>
              <a:buChar char="•"/>
            </a:pPr>
            <a:r>
              <a:rPr lang="en-US" sz="1100" dirty="0">
                <a:latin typeface="Arial" pitchFamily="34" charset="0"/>
                <a:cs typeface="Arial" pitchFamily="34" charset="0"/>
              </a:rPr>
              <a:t>JER/DOD Directive 5500.07-R</a:t>
            </a:r>
            <a:endParaRPr lang="en-US" alt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itchFamily="34" charset="0"/>
                <a:cs typeface="Arial" pitchFamily="34" charset="0"/>
              </a:rPr>
              <a:t>DODI 1315.09, “Utilization of Enlisted Aides (EAS) on Personal Staffs of General and Flag Officers (G/FOS),” 6 M 2015, IC 1, 1 December 2017</a:t>
            </a:r>
          </a:p>
          <a:p>
            <a:pPr marL="171450" indent="-171450">
              <a:buFont typeface="Arial" panose="020B0604020202020204" pitchFamily="34" charset="0"/>
              <a:buChar char="•"/>
            </a:pPr>
            <a:r>
              <a:rPr lang="en-US" sz="1100" dirty="0">
                <a:latin typeface="Arial" pitchFamily="34" charset="0"/>
                <a:cs typeface="Arial" pitchFamily="34" charset="0"/>
              </a:rPr>
              <a:t>DOD Administrative Instruction 109</a:t>
            </a:r>
          </a:p>
          <a:p>
            <a:pPr marL="171450" indent="-171450">
              <a:buFont typeface="Arial" panose="020B0604020202020204" pitchFamily="34" charset="0"/>
              <a:buChar char="•"/>
            </a:pPr>
            <a:r>
              <a:rPr lang="en-US" sz="1100" dirty="0">
                <a:latin typeface="Arial" pitchFamily="34" charset="0"/>
                <a:cs typeface="Arial" pitchFamily="34" charset="0"/>
              </a:rPr>
              <a:t>JER: https://www.defensetravel.dod.mil/Docs/perdiem/JTR.pdf</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AR 58-1 (Management, Acquisition and Use of Motor Vehicles), 23 March 2020</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AR 600-8-10 (Leaves and Passes), 3 June 2020</a:t>
            </a:r>
          </a:p>
          <a:p>
            <a:pPr marL="171450" indent="-171450">
              <a:buFont typeface="Arial" panose="020B0604020202020204" pitchFamily="34" charset="0"/>
              <a:buChar char="•"/>
            </a:pPr>
            <a:r>
              <a:rPr lang="en-US" altLang="en-US" sz="1100" dirty="0">
                <a:latin typeface="Arial" panose="020B0604020202020204" pitchFamily="34" charset="0"/>
                <a:cs typeface="Arial" panose="020B0604020202020204" pitchFamily="34" charset="0"/>
              </a:rPr>
              <a:t>OMB Circular No. A-126, “Improving the Management and Use of Government Aircraft”</a:t>
            </a:r>
          </a:p>
          <a:p>
            <a:endParaRPr lang="en-US" sz="1100" dirty="0">
              <a:latin typeface="Arial" pitchFamily="34" charset="0"/>
              <a:cs typeface="Arial" pitchFamily="34" charset="0"/>
            </a:endParaRPr>
          </a:p>
          <a:p>
            <a:r>
              <a:rPr lang="en-US" sz="1100" b="1" u="sng" dirty="0">
                <a:latin typeface="Arial" pitchFamily="34" charset="0"/>
                <a:cs typeface="Arial" pitchFamily="34" charset="0"/>
              </a:rPr>
              <a:t>Situation 5: Use of GOV Personnel and Resources</a:t>
            </a:r>
          </a:p>
          <a:p>
            <a:pPr marL="171450" indent="-171450">
              <a:buFont typeface="Arial" panose="020B0604020202020204" pitchFamily="34" charset="0"/>
              <a:buChar char="•"/>
            </a:pPr>
            <a:r>
              <a:rPr lang="en-US" sz="1100" kern="0" dirty="0">
                <a:latin typeface="Arial" panose="020B0604020202020204" pitchFamily="34" charset="0"/>
                <a:cs typeface="Arial" panose="020B0604020202020204" pitchFamily="34" charset="0"/>
              </a:rPr>
              <a:t>5 CFR 2635</a:t>
            </a:r>
          </a:p>
          <a:p>
            <a:pPr marL="171450" indent="-171450">
              <a:buFont typeface="Arial" panose="020B0604020202020204" pitchFamily="34" charset="0"/>
              <a:buChar char="•"/>
            </a:pPr>
            <a:r>
              <a:rPr lang="en-US" sz="1100" dirty="0">
                <a:latin typeface="Arial" pitchFamily="34" charset="0"/>
                <a:cs typeface="Arial" pitchFamily="34" charset="0"/>
              </a:rPr>
              <a:t>Joint Ethics Regulation/</a:t>
            </a:r>
            <a:r>
              <a:rPr lang="en-US" altLang="en-US" sz="1100" dirty="0">
                <a:latin typeface="Arial" panose="020B0604020202020204" pitchFamily="34" charset="0"/>
                <a:cs typeface="Arial" panose="020B0604020202020204" pitchFamily="34" charset="0"/>
              </a:rPr>
              <a:t>DOD Directive 5500.07-R</a:t>
            </a:r>
          </a:p>
          <a:p>
            <a:pPr marL="171450" indent="-171450">
              <a:buFont typeface="Arial" panose="020B0604020202020204" pitchFamily="34" charset="0"/>
              <a:buChar char="•"/>
            </a:pPr>
            <a:r>
              <a:rPr lang="en-US" sz="1100" dirty="0">
                <a:latin typeface="Arial" pitchFamily="34" charset="0"/>
                <a:cs typeface="Arial" pitchFamily="34" charset="0"/>
              </a:rPr>
              <a:t>DODI 1315.09</a:t>
            </a:r>
          </a:p>
          <a:p>
            <a:pPr marL="171450" indent="-171450">
              <a:buFont typeface="Arial" panose="020B0604020202020204" pitchFamily="34" charset="0"/>
              <a:buChar char="•"/>
            </a:pPr>
            <a:r>
              <a:rPr lang="en-US" sz="1100" kern="0" dirty="0">
                <a:latin typeface="Arial" panose="020B0604020202020204" pitchFamily="34" charset="0"/>
                <a:cs typeface="Arial" panose="020B0604020202020204" pitchFamily="34" charset="0"/>
              </a:rPr>
              <a:t>AR 614-200 (Enlisted Assignments and Utilization Management), 25 January 2019</a:t>
            </a:r>
          </a:p>
          <a:p>
            <a:pPr marL="171450" indent="-171450">
              <a:buFont typeface="Arial" panose="020B0604020202020204" pitchFamily="34" charset="0"/>
              <a:buChar char="•"/>
            </a:pPr>
            <a:endParaRPr lang="en-US" sz="1200" kern="0" dirty="0">
              <a:latin typeface="Arial" panose="020B0604020202020204" pitchFamily="34" charset="0"/>
              <a:cs typeface="Arial" panose="020B0604020202020204" pitchFamily="34" charset="0"/>
            </a:endParaRPr>
          </a:p>
        </p:txBody>
      </p:sp>
      <p:sp>
        <p:nvSpPr>
          <p:cNvPr id="3" name="Title 1"/>
          <p:cNvSpPr txBox="1">
            <a:spLocks/>
          </p:cNvSpPr>
          <p:nvPr/>
        </p:nvSpPr>
        <p:spPr>
          <a:xfrm>
            <a:off x="991831" y="454578"/>
            <a:ext cx="7191376" cy="544905"/>
          </a:xfrm>
          <a:prstGeom prst="rect">
            <a:avLst/>
          </a:prstGeom>
        </p:spPr>
        <p:txBody>
          <a:bodyPr vert="horz" lIns="91440" tIns="45720" rIns="91440" bIns="45720" rtlCol="0" anchor="ctr">
            <a:normAutofit/>
          </a:bodyPr>
          <a:lstStyle/>
          <a:p>
            <a:pPr marL="114297" lvl="1" algn="ctr">
              <a:defRPr/>
            </a:pPr>
            <a:r>
              <a:rPr lang="en-US" sz="28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References, con.</a:t>
            </a:r>
            <a:endParaRPr lang="en-US" sz="1051" kern="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4285078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9488" y="1147264"/>
            <a:ext cx="8186569" cy="5078313"/>
          </a:xfrm>
          <a:prstGeom prst="rect">
            <a:avLst/>
          </a:prstGeom>
          <a:noFill/>
        </p:spPr>
        <p:txBody>
          <a:bodyPr wrap="square" rtlCol="0">
            <a:spAutoFit/>
          </a:bodyPr>
          <a:lstStyle/>
          <a:p>
            <a:r>
              <a:rPr lang="en-US" b="1" u="sng" kern="0" dirty="0">
                <a:latin typeface="Arial" panose="020B0604020202020204" pitchFamily="34" charset="0"/>
                <a:cs typeface="Arial" panose="020B0604020202020204" pitchFamily="34" charset="0"/>
              </a:rPr>
              <a:t>Situation 6: Command Climate/Failure to Act</a:t>
            </a:r>
          </a:p>
          <a:p>
            <a:pPr marL="171450" indent="-171450">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10 USC 7233</a:t>
            </a:r>
          </a:p>
          <a:p>
            <a:pPr marL="171450" indent="-171450">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AR 600-20 (Army Command Policy), 24 July 2020</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Situation 7: Gesture of Thanks/Receipt of Gift</a:t>
            </a:r>
          </a:p>
          <a:p>
            <a:pPr marL="171450" indent="-171450">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5 CFR  2635</a:t>
            </a:r>
          </a:p>
          <a:p>
            <a:pPr marL="171450" indent="-171450">
              <a:buFont typeface="Arial" panose="020B0604020202020204" pitchFamily="34" charset="0"/>
              <a:buChar char="•"/>
            </a:pPr>
            <a:r>
              <a:rPr lang="en-US" sz="1200" dirty="0">
                <a:latin typeface="Arial" pitchFamily="34" charset="0"/>
                <a:cs typeface="Arial" pitchFamily="34" charset="0"/>
              </a:rPr>
              <a:t>JER/</a:t>
            </a:r>
            <a:r>
              <a:rPr lang="en-US" altLang="en-US" sz="1200" dirty="0">
                <a:latin typeface="Arial" panose="020B0604020202020204" pitchFamily="34" charset="0"/>
                <a:cs typeface="Arial" panose="020B0604020202020204" pitchFamily="34" charset="0"/>
              </a:rPr>
              <a:t> DOD 5500.07-R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DOD 1005.13, “Gifts and Decorations from Foreign Governments,” 19 February 2002</a:t>
            </a:r>
          </a:p>
          <a:p>
            <a:endParaRPr lang="en-US" altLang="en-US" sz="1200" b="1" u="sng" dirty="0">
              <a:latin typeface="Arial" panose="020B0604020202020204" pitchFamily="34" charset="0"/>
              <a:cs typeface="Arial" panose="020B0604020202020204" pitchFamily="34" charset="0"/>
            </a:endParaRPr>
          </a:p>
          <a:p>
            <a:r>
              <a:rPr lang="en-US" altLang="en-US" b="1" u="sng" dirty="0">
                <a:latin typeface="Arial" panose="020B0604020202020204" pitchFamily="34" charset="0"/>
                <a:cs typeface="Arial" panose="020B0604020202020204" pitchFamily="34" charset="0"/>
              </a:rPr>
              <a:t>Situation 8: Contractor Interactions and Staff </a:t>
            </a:r>
            <a:br>
              <a:rPr lang="en-US" altLang="en-US" b="1" u="sng" dirty="0">
                <a:latin typeface="Arial" panose="020B0604020202020204" pitchFamily="34" charset="0"/>
                <a:cs typeface="Arial" panose="020B0604020202020204" pitchFamily="34" charset="0"/>
              </a:rPr>
            </a:br>
            <a:r>
              <a:rPr lang="en-US" altLang="en-US" b="1" u="sng" dirty="0">
                <a:latin typeface="Arial" panose="020B0604020202020204" pitchFamily="34" charset="0"/>
                <a:cs typeface="Arial" panose="020B0604020202020204" pitchFamily="34" charset="0"/>
              </a:rPr>
              <a:t>vs. Personal Responsibility</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18 USC 208</a:t>
            </a:r>
          </a:p>
          <a:p>
            <a:pPr marL="171450" indent="-171450">
              <a:buFont typeface="Arial" panose="020B0604020202020204" pitchFamily="34" charset="0"/>
              <a:buChar char="•"/>
            </a:pPr>
            <a:r>
              <a:rPr lang="en-US" sz="1200" kern="0" dirty="0">
                <a:latin typeface="Arial" pitchFamily="34" charset="0"/>
                <a:cs typeface="Arial" pitchFamily="34" charset="0"/>
              </a:rPr>
              <a:t>5 CFR 2635</a:t>
            </a:r>
          </a:p>
          <a:p>
            <a:pPr marL="171450" indent="-171450">
              <a:buFont typeface="Arial" panose="020B0604020202020204" pitchFamily="34" charset="0"/>
              <a:buChar char="•"/>
            </a:pPr>
            <a:r>
              <a:rPr lang="en-US" sz="1200" kern="0" dirty="0">
                <a:latin typeface="Arial" pitchFamily="34" charset="0"/>
                <a:cs typeface="Arial" pitchFamily="34" charset="0"/>
              </a:rPr>
              <a:t>JER/</a:t>
            </a:r>
            <a:r>
              <a:rPr lang="en-US" sz="1200" dirty="0">
                <a:latin typeface="Arial" pitchFamily="34" charset="0"/>
                <a:cs typeface="Arial" pitchFamily="34" charset="0"/>
              </a:rPr>
              <a:t> Regulation/DOD 5500.07-R </a:t>
            </a:r>
          </a:p>
          <a:p>
            <a:pPr marL="171450" indent="-171450">
              <a:buFont typeface="Arial" panose="020B0604020202020204" pitchFamily="34" charset="0"/>
              <a:buChar char="•"/>
            </a:pPr>
            <a:r>
              <a:rPr lang="en-US" sz="1200" dirty="0">
                <a:latin typeface="Arial" pitchFamily="34" charset="0"/>
                <a:cs typeface="Arial" pitchFamily="34" charset="0"/>
              </a:rPr>
              <a:t>AR 25-2 (Army Cybersecurity), 4 April 2019</a:t>
            </a:r>
          </a:p>
          <a:p>
            <a:pPr marL="171450" indent="-171450">
              <a:buFont typeface="Arial" panose="020B0604020202020204" pitchFamily="34" charset="0"/>
              <a:buChar char="•"/>
            </a:pPr>
            <a:r>
              <a:rPr lang="en-US" sz="1200" kern="0" dirty="0">
                <a:latin typeface="Arial" pitchFamily="34" charset="0"/>
                <a:cs typeface="Arial" pitchFamily="34" charset="0"/>
              </a:rPr>
              <a:t>Federal Acquisition Reg. and Supplements</a:t>
            </a:r>
          </a:p>
          <a:p>
            <a:endParaRPr lang="en-US" sz="1200" kern="0" dirty="0">
              <a:latin typeface="Arial" pitchFamily="34" charset="0"/>
              <a:cs typeface="Arial" pitchFamily="34" charset="0"/>
            </a:endParaRPr>
          </a:p>
          <a:p>
            <a:r>
              <a:rPr lang="en-US" b="1" u="sng" kern="0" dirty="0">
                <a:latin typeface="Arial" pitchFamily="34" charset="0"/>
                <a:cs typeface="Arial" pitchFamily="34" charset="0"/>
              </a:rPr>
              <a:t>Situation 9: Prohibited Personnel Practices</a:t>
            </a:r>
          </a:p>
          <a:p>
            <a:pPr marL="171450" indent="-171450">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5 USC 9905</a:t>
            </a:r>
          </a:p>
          <a:p>
            <a:pPr marL="171450" indent="-171450">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5 USC 2302(b)(6)</a:t>
            </a:r>
          </a:p>
          <a:p>
            <a:pPr marL="171450" indent="-171450">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5 CFR 2635.101</a:t>
            </a:r>
          </a:p>
          <a:p>
            <a:pPr marL="171450" indent="-171450">
              <a:buFont typeface="Arial" panose="020B0604020202020204" pitchFamily="34" charset="0"/>
              <a:buChar char="•"/>
            </a:pPr>
            <a:r>
              <a:rPr lang="en-US" altLang="en-US" sz="1200" dirty="0">
                <a:latin typeface="Arial" panose="020B0604020202020204" pitchFamily="34" charset="0"/>
                <a:cs typeface="Arial" panose="020B0604020202020204" pitchFamily="34" charset="0"/>
              </a:rPr>
              <a:t>AR 690-12 (Equal Employment Opportunity and Diversity)</a:t>
            </a:r>
          </a:p>
          <a:p>
            <a:pPr marL="171450" indent="-171450">
              <a:buFont typeface="Arial" panose="020B0604020202020204" pitchFamily="34" charset="0"/>
              <a:buChar char="•"/>
            </a:pPr>
            <a:endParaRPr lang="en-US" altLang="en-US" sz="1200" dirty="0">
              <a:solidFill>
                <a:srgbClr val="0000CC"/>
              </a:solidFill>
            </a:endParaRPr>
          </a:p>
          <a:p>
            <a:pPr marL="171450" indent="-171450">
              <a:buFont typeface="Arial" panose="020B0604020202020204" pitchFamily="34" charset="0"/>
              <a:buChar char="•"/>
            </a:pPr>
            <a:endParaRPr lang="en-US" sz="1200" dirty="0"/>
          </a:p>
        </p:txBody>
      </p:sp>
      <p:sp>
        <p:nvSpPr>
          <p:cNvPr id="3" name="Title 1"/>
          <p:cNvSpPr txBox="1">
            <a:spLocks/>
          </p:cNvSpPr>
          <p:nvPr/>
        </p:nvSpPr>
        <p:spPr>
          <a:xfrm>
            <a:off x="880995" y="602359"/>
            <a:ext cx="7191376" cy="544905"/>
          </a:xfrm>
          <a:prstGeom prst="rect">
            <a:avLst/>
          </a:prstGeom>
        </p:spPr>
        <p:txBody>
          <a:bodyPr vert="horz" lIns="91440" tIns="45720" rIns="91440" bIns="45720" rtlCol="0" anchor="ctr">
            <a:normAutofit/>
          </a:bodyPr>
          <a:lstStyle/>
          <a:p>
            <a:pPr marL="114297" lvl="1" algn="ctr">
              <a:defRPr/>
            </a:pPr>
            <a:r>
              <a:rPr lang="en-US" sz="2800" b="1" kern="0" dirty="0">
                <a:solidFill>
                  <a:srgbClr val="002060"/>
                </a:solidFill>
                <a:effectLst>
                  <a:outerShdw blurRad="38100" dist="38100" dir="2700000" algn="tl">
                    <a:srgbClr val="000000">
                      <a:alpha val="43137"/>
                    </a:srgbClr>
                  </a:outerShdw>
                </a:effectLst>
                <a:latin typeface="Arial" pitchFamily="34" charset="0"/>
                <a:cs typeface="Arial" pitchFamily="34" charset="0"/>
              </a:rPr>
              <a:t>References, con.</a:t>
            </a:r>
            <a:endParaRPr lang="en-US" sz="1051" kern="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Footer Placeholder 1"/>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extLst>
      <p:ext uri="{BB962C8B-B14F-4D97-AF65-F5344CB8AC3E}">
        <p14:creationId xmlns:p14="http://schemas.microsoft.com/office/powerpoint/2010/main" val="330138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391439"/>
            <a:ext cx="9144000" cy="608685"/>
          </a:xfrm>
        </p:spPr>
        <p:txBody>
          <a:bodyPr>
            <a:normAutofit/>
          </a:body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Recommended Audience</a:t>
            </a:r>
          </a:p>
        </p:txBody>
      </p:sp>
      <p:sp>
        <p:nvSpPr>
          <p:cNvPr id="6" name="Content Placeholder 5"/>
          <p:cNvSpPr>
            <a:spLocks noGrp="1"/>
          </p:cNvSpPr>
          <p:nvPr>
            <p:ph idx="1"/>
          </p:nvPr>
        </p:nvSpPr>
        <p:spPr>
          <a:xfrm>
            <a:off x="411480" y="1212560"/>
            <a:ext cx="8321040" cy="4936585"/>
          </a:xfrm>
        </p:spPr>
        <p:txBody>
          <a:bodyPr>
            <a:noAutofit/>
          </a:bodyPr>
          <a:lstStyle/>
          <a:p>
            <a:pPr marL="0" indent="0">
              <a:spcAft>
                <a:spcPts val="600"/>
              </a:spcAft>
              <a:buNone/>
            </a:pPr>
            <a:r>
              <a:rPr lang="en-US" sz="1600" dirty="0">
                <a:latin typeface="Arial" pitchFamily="34" charset="0"/>
                <a:cs typeface="Arial" pitchFamily="34" charset="0"/>
              </a:rPr>
              <a:t>The intent of this training package is to provide an SO and their front office (personal/support staff) with a collective training event, led/moderated by the SO. </a:t>
            </a:r>
          </a:p>
          <a:p>
            <a:pPr>
              <a:spcAft>
                <a:spcPts val="600"/>
              </a:spcAft>
              <a:buNone/>
            </a:pPr>
            <a:r>
              <a:rPr lang="en-US" sz="1600" dirty="0">
                <a:latin typeface="Arial" pitchFamily="34" charset="0"/>
                <a:cs typeface="Arial" pitchFamily="34" charset="0"/>
              </a:rPr>
              <a:t>The recommended training audience follows: </a:t>
            </a:r>
          </a:p>
          <a:p>
            <a:pPr>
              <a:spcBef>
                <a:spcPts val="0"/>
              </a:spcBef>
              <a:spcAft>
                <a:spcPts val="600"/>
              </a:spcAft>
            </a:pPr>
            <a:r>
              <a:rPr lang="en-US" sz="1600" dirty="0">
                <a:latin typeface="Arial" pitchFamily="34" charset="0"/>
                <a:cs typeface="Arial" pitchFamily="34" charset="0"/>
              </a:rPr>
              <a:t>COS,</a:t>
            </a:r>
          </a:p>
          <a:p>
            <a:pPr>
              <a:spcBef>
                <a:spcPts val="0"/>
              </a:spcBef>
              <a:spcAft>
                <a:spcPts val="600"/>
              </a:spcAft>
            </a:pPr>
            <a:r>
              <a:rPr lang="en-US" sz="1600" dirty="0">
                <a:latin typeface="Arial" pitchFamily="34" charset="0"/>
                <a:cs typeface="Arial" pitchFamily="34" charset="0"/>
              </a:rPr>
              <a:t>XO,</a:t>
            </a:r>
          </a:p>
          <a:p>
            <a:pPr>
              <a:spcBef>
                <a:spcPts val="0"/>
              </a:spcBef>
              <a:spcAft>
                <a:spcPts val="600"/>
              </a:spcAft>
            </a:pPr>
            <a:r>
              <a:rPr lang="en-US" sz="1600" dirty="0">
                <a:latin typeface="Arial" pitchFamily="34" charset="0"/>
                <a:cs typeface="Arial" pitchFamily="34" charset="0"/>
              </a:rPr>
              <a:t>Secretary of the General Staff,</a:t>
            </a:r>
          </a:p>
          <a:p>
            <a:pPr>
              <a:spcBef>
                <a:spcPts val="0"/>
              </a:spcBef>
              <a:spcAft>
                <a:spcPts val="600"/>
              </a:spcAft>
            </a:pPr>
            <a:r>
              <a:rPr lang="en-US" sz="1600" dirty="0">
                <a:latin typeface="Arial" pitchFamily="34" charset="0"/>
                <a:cs typeface="Arial" pitchFamily="34" charset="0"/>
              </a:rPr>
              <a:t>Aide-de-camp,</a:t>
            </a:r>
          </a:p>
          <a:p>
            <a:pPr>
              <a:spcBef>
                <a:spcPts val="0"/>
              </a:spcBef>
              <a:spcAft>
                <a:spcPts val="600"/>
              </a:spcAft>
            </a:pPr>
            <a:r>
              <a:rPr lang="en-US" sz="1600" dirty="0">
                <a:latin typeface="Arial" pitchFamily="34" charset="0"/>
                <a:cs typeface="Arial" pitchFamily="34" charset="0"/>
              </a:rPr>
              <a:t>Enlisted aide,</a:t>
            </a:r>
          </a:p>
          <a:p>
            <a:pPr>
              <a:spcBef>
                <a:spcPts val="0"/>
              </a:spcBef>
              <a:spcAft>
                <a:spcPts val="600"/>
              </a:spcAft>
            </a:pPr>
            <a:r>
              <a:rPr lang="en-US" sz="1600" dirty="0">
                <a:latin typeface="Arial" pitchFamily="34" charset="0"/>
                <a:cs typeface="Arial" pitchFamily="34" charset="0"/>
              </a:rPr>
              <a:t>Administrative assistant/secretary,</a:t>
            </a:r>
          </a:p>
          <a:p>
            <a:pPr>
              <a:spcBef>
                <a:spcPts val="0"/>
              </a:spcBef>
              <a:spcAft>
                <a:spcPts val="600"/>
              </a:spcAft>
            </a:pPr>
            <a:r>
              <a:rPr lang="en-US" sz="1600" dirty="0">
                <a:latin typeface="Arial" pitchFamily="34" charset="0"/>
                <a:cs typeface="Arial" pitchFamily="34" charset="0"/>
              </a:rPr>
              <a:t>Staff judge advocate/command ethics advisor,</a:t>
            </a:r>
          </a:p>
          <a:p>
            <a:pPr>
              <a:spcBef>
                <a:spcPts val="0"/>
              </a:spcBef>
              <a:spcAft>
                <a:spcPts val="600"/>
              </a:spcAft>
            </a:pPr>
            <a:r>
              <a:rPr lang="en-US" sz="1600" dirty="0">
                <a:latin typeface="Arial" pitchFamily="34" charset="0"/>
                <a:cs typeface="Arial" pitchFamily="34" charset="0"/>
              </a:rPr>
              <a:t>G-8/resource management representative,</a:t>
            </a:r>
          </a:p>
          <a:p>
            <a:pPr>
              <a:spcBef>
                <a:spcPts val="0"/>
              </a:spcBef>
              <a:spcAft>
                <a:spcPts val="600"/>
              </a:spcAft>
            </a:pPr>
            <a:r>
              <a:rPr lang="en-US" sz="1600" dirty="0">
                <a:latin typeface="Arial" pitchFamily="34" charset="0"/>
                <a:cs typeface="Arial" pitchFamily="34" charset="0"/>
              </a:rPr>
              <a:t>Command inspector general, and</a:t>
            </a:r>
          </a:p>
          <a:p>
            <a:pPr>
              <a:spcBef>
                <a:spcPts val="0"/>
              </a:spcBef>
              <a:spcAft>
                <a:spcPts val="600"/>
              </a:spcAft>
            </a:pPr>
            <a:r>
              <a:rPr lang="en-US" sz="1600" dirty="0">
                <a:latin typeface="Arial" pitchFamily="34" charset="0"/>
                <a:cs typeface="Arial" pitchFamily="34" charset="0"/>
              </a:rPr>
              <a:t>Protocol officer/NCOIC.</a:t>
            </a:r>
          </a:p>
          <a:p>
            <a:pPr indent="-225425"/>
            <a:endParaRPr lang="en-US" sz="2000" dirty="0">
              <a:latin typeface="Arial" pitchFamily="34" charset="0"/>
              <a:cs typeface="Arial" pitchFamily="34" charset="0"/>
            </a:endParaRPr>
          </a:p>
          <a:p>
            <a:pPr lvl="1"/>
            <a:endParaRPr lang="en-US" sz="2000" dirty="0">
              <a:latin typeface="Arial" pitchFamily="34" charset="0"/>
              <a:cs typeface="Arial" pitchFamily="34" charset="0"/>
            </a:endParaRPr>
          </a:p>
          <a:p>
            <a:pPr lvl="1"/>
            <a:endParaRPr lang="en-US"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2158"/>
            <a:ext cx="9144000" cy="773258"/>
          </a:xfrm>
        </p:spPr>
        <p:txBody>
          <a:bodyPr>
            <a:normAutofit/>
          </a:bodyPr>
          <a:lstStyle/>
          <a:p>
            <a:pPr lvl="0">
              <a:lnSpc>
                <a:spcPct val="120000"/>
              </a:lnSpc>
              <a:spcBef>
                <a:spcPct val="10000"/>
              </a:spcBef>
              <a:defRPr/>
            </a:pPr>
            <a:r>
              <a:rPr lang="en-US" sz="3200" b="1" dirty="0">
                <a:solidFill>
                  <a:srgbClr val="002060"/>
                </a:solidFill>
                <a:effectLst>
                  <a:outerShdw blurRad="38100" dist="38100" dir="2700000" algn="tl">
                    <a:srgbClr val="000000">
                      <a:alpha val="43137"/>
                    </a:srgbClr>
                  </a:outerShdw>
                </a:effectLst>
                <a:latin typeface="Arial" pitchFamily="34" charset="0"/>
                <a:cs typeface="Arial" pitchFamily="34" charset="0"/>
              </a:rPr>
              <a:t>Contents</a:t>
            </a:r>
          </a:p>
        </p:txBody>
      </p:sp>
      <p:sp>
        <p:nvSpPr>
          <p:cNvPr id="3" name="Content Placeholder 2"/>
          <p:cNvSpPr>
            <a:spLocks noGrp="1"/>
          </p:cNvSpPr>
          <p:nvPr>
            <p:ph idx="1"/>
          </p:nvPr>
        </p:nvSpPr>
        <p:spPr>
          <a:xfrm>
            <a:off x="613640" y="1024324"/>
            <a:ext cx="8136657" cy="5016257"/>
          </a:xfrm>
        </p:spPr>
        <p:txBody>
          <a:bodyPr>
            <a:noAutofit/>
          </a:bodyPr>
          <a:lstStyle/>
          <a:p>
            <a:pPr marL="514350" indent="-514350">
              <a:spcBef>
                <a:spcPts val="0"/>
              </a:spcBef>
              <a:spcAft>
                <a:spcPts val="1200"/>
              </a:spcAft>
              <a:buNone/>
            </a:pPr>
            <a:r>
              <a:rPr lang="en-US" sz="1200" b="1" u="sng" dirty="0">
                <a:latin typeface="Arial" pitchFamily="34" charset="0"/>
                <a:cs typeface="Arial" pitchFamily="34" charset="0"/>
              </a:rPr>
              <a:t>Situation 1: Whistleblower Reprisal </a:t>
            </a:r>
            <a:endParaRPr lang="en-US" sz="1200" b="1" dirty="0">
              <a:solidFill>
                <a:srgbClr val="FF0000"/>
              </a:solidFill>
              <a:latin typeface="Arial" pitchFamily="34" charset="0"/>
              <a:cs typeface="Arial" pitchFamily="34" charset="0"/>
            </a:endParaRPr>
          </a:p>
          <a:p>
            <a:pPr marL="514350" indent="-514350">
              <a:spcBef>
                <a:spcPts val="0"/>
              </a:spcBef>
              <a:spcAft>
                <a:spcPts val="1200"/>
              </a:spcAft>
              <a:buNone/>
            </a:pPr>
            <a:r>
              <a:rPr lang="en-US" sz="1200" b="1" u="sng" dirty="0">
                <a:latin typeface="Arial" pitchFamily="34" charset="0"/>
                <a:cs typeface="Arial" pitchFamily="34" charset="0"/>
              </a:rPr>
              <a:t>Situation 2: Involvement with a Non-Federal Entity (NFE)</a:t>
            </a:r>
            <a:r>
              <a:rPr lang="en-US" sz="1200" b="1" dirty="0">
                <a:latin typeface="Arial" pitchFamily="34" charset="0"/>
                <a:cs typeface="Arial" pitchFamily="34" charset="0"/>
              </a:rPr>
              <a:t> </a:t>
            </a:r>
          </a:p>
          <a:p>
            <a:pPr>
              <a:spcBef>
                <a:spcPts val="0"/>
              </a:spcBef>
              <a:spcAft>
                <a:spcPts val="1200"/>
              </a:spcAft>
            </a:pPr>
            <a:r>
              <a:rPr lang="en-US" sz="1200" b="1" dirty="0">
                <a:latin typeface="Arial" pitchFamily="34" charset="0"/>
                <a:cs typeface="Arial" pitchFamily="34" charset="0"/>
              </a:rPr>
              <a:t>Invitation to attend/participate, or speak at an NFE-sponsored event</a:t>
            </a:r>
          </a:p>
          <a:p>
            <a:pPr marL="514350" indent="-514350">
              <a:spcBef>
                <a:spcPts val="0"/>
              </a:spcBef>
              <a:spcAft>
                <a:spcPts val="1200"/>
              </a:spcAft>
              <a:buNone/>
            </a:pPr>
            <a:r>
              <a:rPr lang="en-US" sz="1200" b="1" u="sng" dirty="0">
                <a:latin typeface="Arial" pitchFamily="34" charset="0"/>
                <a:cs typeface="Arial" pitchFamily="34" charset="0"/>
              </a:rPr>
              <a:t>Situation 3: Official Travel (Spouse/MILAIR)</a:t>
            </a:r>
            <a:r>
              <a:rPr lang="en-US" sz="1200" b="1" dirty="0">
                <a:latin typeface="Arial" pitchFamily="34" charset="0"/>
                <a:cs typeface="Arial" pitchFamily="34" charset="0"/>
              </a:rPr>
              <a:t> </a:t>
            </a:r>
          </a:p>
          <a:p>
            <a:pPr>
              <a:spcBef>
                <a:spcPts val="0"/>
              </a:spcBef>
              <a:spcAft>
                <a:spcPts val="1200"/>
              </a:spcAft>
            </a:pPr>
            <a:r>
              <a:rPr lang="en-US" sz="1200" b="1" dirty="0">
                <a:latin typeface="Arial" pitchFamily="34" charset="0"/>
                <a:cs typeface="Arial" pitchFamily="34" charset="0"/>
              </a:rPr>
              <a:t>Use of MILAIR for Official Travel</a:t>
            </a:r>
          </a:p>
          <a:p>
            <a:pPr>
              <a:spcBef>
                <a:spcPts val="0"/>
              </a:spcBef>
              <a:spcAft>
                <a:spcPts val="1200"/>
              </a:spcAft>
            </a:pPr>
            <a:r>
              <a:rPr lang="en-US" sz="1200" b="1" dirty="0">
                <a:latin typeface="Arial" pitchFamily="34" charset="0"/>
                <a:cs typeface="Arial" pitchFamily="34" charset="0"/>
              </a:rPr>
              <a:t>Spouse Accompaniment on Official Travel</a:t>
            </a:r>
          </a:p>
          <a:p>
            <a:pPr marL="0" indent="0">
              <a:spcBef>
                <a:spcPts val="0"/>
              </a:spcBef>
              <a:spcAft>
                <a:spcPts val="1200"/>
              </a:spcAft>
              <a:buNone/>
            </a:pPr>
            <a:r>
              <a:rPr lang="en-US" sz="1200" b="1" u="sng" dirty="0">
                <a:latin typeface="Arial" pitchFamily="34" charset="0"/>
                <a:cs typeface="Arial" pitchFamily="34" charset="0"/>
              </a:rPr>
              <a:t>Situation 4: Personal Travel in Conjunction with TDY, Use of Resources/GOV-Furnished Rental Car </a:t>
            </a:r>
            <a:endParaRPr lang="en-US" sz="1200" b="1" dirty="0">
              <a:latin typeface="Arial" pitchFamily="34" charset="0"/>
              <a:cs typeface="Arial" pitchFamily="34" charset="0"/>
            </a:endParaRPr>
          </a:p>
          <a:p>
            <a:pPr>
              <a:spcBef>
                <a:spcPts val="0"/>
              </a:spcBef>
              <a:spcAft>
                <a:spcPts val="1200"/>
              </a:spcAft>
            </a:pPr>
            <a:r>
              <a:rPr lang="en-US" sz="1200" b="1" dirty="0">
                <a:latin typeface="Arial" pitchFamily="34" charset="0"/>
                <a:cs typeface="Arial" pitchFamily="34" charset="0"/>
              </a:rPr>
              <a:t>Attend a personal event in conjunction with official travel</a:t>
            </a:r>
          </a:p>
          <a:p>
            <a:pPr>
              <a:spcBef>
                <a:spcPts val="0"/>
              </a:spcBef>
              <a:spcAft>
                <a:spcPts val="1200"/>
              </a:spcAft>
            </a:pPr>
            <a:r>
              <a:rPr lang="en-US" sz="1200" b="1" dirty="0">
                <a:latin typeface="Arial" pitchFamily="34" charset="0"/>
                <a:cs typeface="Arial" pitchFamily="34" charset="0"/>
              </a:rPr>
              <a:t>Use of GOV or Rental Car on Official Travel</a:t>
            </a:r>
          </a:p>
          <a:p>
            <a:pPr marL="0" indent="0">
              <a:spcBef>
                <a:spcPts val="0"/>
              </a:spcBef>
              <a:spcAft>
                <a:spcPts val="1200"/>
              </a:spcAft>
              <a:buNone/>
            </a:pPr>
            <a:r>
              <a:rPr lang="en-US" sz="1200" b="1" u="sng" dirty="0">
                <a:latin typeface="Arial" pitchFamily="34" charset="0"/>
                <a:cs typeface="Arial" pitchFamily="34" charset="0"/>
              </a:rPr>
              <a:t>Situation 5: Use of GOV Personnel and Resources</a:t>
            </a:r>
            <a:r>
              <a:rPr lang="en-US" sz="1200" b="1" dirty="0">
                <a:latin typeface="Arial" pitchFamily="34" charset="0"/>
                <a:cs typeface="Arial" pitchFamily="34" charset="0"/>
              </a:rPr>
              <a:t> </a:t>
            </a:r>
          </a:p>
          <a:p>
            <a:pPr>
              <a:spcBef>
                <a:spcPts val="0"/>
              </a:spcBef>
              <a:spcAft>
                <a:spcPts val="1200"/>
              </a:spcAft>
            </a:pPr>
            <a:r>
              <a:rPr lang="en-US" sz="1200" b="1" dirty="0">
                <a:latin typeface="Arial" pitchFamily="34" charset="0"/>
                <a:cs typeface="Arial" pitchFamily="34" charset="0"/>
              </a:rPr>
              <a:t>Use of personal/support staff member to conduct personal errands</a:t>
            </a:r>
          </a:p>
          <a:p>
            <a:pPr marL="0" indent="0">
              <a:spcBef>
                <a:spcPts val="0"/>
              </a:spcBef>
              <a:spcAft>
                <a:spcPts val="1200"/>
              </a:spcAft>
              <a:buNone/>
            </a:pPr>
            <a:r>
              <a:rPr lang="en-US" sz="1200" b="1" u="sng" dirty="0">
                <a:latin typeface="Arial" panose="020B0604020202020204" pitchFamily="34" charset="0"/>
                <a:cs typeface="Arial" panose="020B0604020202020204" pitchFamily="34" charset="0"/>
              </a:rPr>
              <a:t>Situation 6: Command Climate and Failure to Act</a:t>
            </a:r>
            <a:endParaRPr lang="en-US" sz="1200" b="1" dirty="0">
              <a:latin typeface="Arial" panose="020B0604020202020204" pitchFamily="34" charset="0"/>
              <a:cs typeface="Arial" panose="020B0604020202020204" pitchFamily="34" charset="0"/>
            </a:endParaRPr>
          </a:p>
          <a:p>
            <a:pPr marL="0" indent="0">
              <a:spcBef>
                <a:spcPts val="0"/>
              </a:spcBef>
              <a:spcAft>
                <a:spcPts val="1200"/>
              </a:spcAft>
              <a:buNone/>
            </a:pPr>
            <a:r>
              <a:rPr lang="en-US" sz="1200" b="1" u="sng" dirty="0">
                <a:latin typeface="Arial" panose="020B0604020202020204" pitchFamily="34" charset="0"/>
                <a:cs typeface="Arial" panose="020B0604020202020204" pitchFamily="34" charset="0"/>
              </a:rPr>
              <a:t>Situation 7: Gesture of Thanks/Receipt of Gift</a:t>
            </a:r>
          </a:p>
          <a:p>
            <a:pPr marL="0" indent="0">
              <a:spcBef>
                <a:spcPts val="0"/>
              </a:spcBef>
              <a:spcAft>
                <a:spcPts val="1200"/>
              </a:spcAft>
              <a:buNone/>
            </a:pPr>
            <a:r>
              <a:rPr lang="en-US" sz="1200" b="1" u="sng" dirty="0">
                <a:latin typeface="Arial" panose="020B0604020202020204" pitchFamily="34" charset="0"/>
                <a:cs typeface="Arial" panose="020B0604020202020204" pitchFamily="34" charset="0"/>
              </a:rPr>
              <a:t>Situation 8: Contractor Interactions and Staff vs. Personal Responsibility </a:t>
            </a:r>
          </a:p>
          <a:p>
            <a:pPr marL="0" indent="0">
              <a:spcBef>
                <a:spcPts val="0"/>
              </a:spcBef>
              <a:spcAft>
                <a:spcPts val="1200"/>
              </a:spcAft>
              <a:buNone/>
            </a:pPr>
            <a:r>
              <a:rPr lang="en-US" sz="1200" b="1" u="sng" dirty="0">
                <a:latin typeface="Arial" panose="020B0604020202020204" pitchFamily="34" charset="0"/>
                <a:cs typeface="Arial" panose="020B0604020202020204" pitchFamily="34" charset="0"/>
              </a:rPr>
              <a:t>Situation 9: Prohibited Personnel Practices</a:t>
            </a:r>
            <a:endParaRPr lang="en-US" sz="1200" b="1" dirty="0">
              <a:latin typeface="Arial" panose="020B0604020202020204" pitchFamily="34" charset="0"/>
              <a:cs typeface="Arial" panose="020B0604020202020204" pitchFamily="34" charset="0"/>
            </a:endParaRPr>
          </a:p>
          <a:p>
            <a:pPr marL="0" indent="0">
              <a:spcBef>
                <a:spcPts val="300"/>
              </a:spcBef>
              <a:buNone/>
            </a:pPr>
            <a:endParaRPr lang="en-US" sz="1200" b="1" dirty="0">
              <a:latin typeface="Arial" panose="020B0604020202020204" pitchFamily="34" charset="0"/>
              <a:cs typeface="Arial" panose="020B0604020202020204" pitchFamily="34" charset="0"/>
            </a:endParaRPr>
          </a:p>
          <a:p>
            <a:pPr marL="0" indent="0">
              <a:spcBef>
                <a:spcPts val="300"/>
              </a:spcBef>
              <a:buNone/>
            </a:pPr>
            <a:endParaRPr lang="en-US" sz="1200" b="1" dirty="0">
              <a:latin typeface="Arial" panose="020B0604020202020204" pitchFamily="34" charset="0"/>
              <a:cs typeface="Arial" panose="020B0604020202020204" pitchFamily="34" charset="0"/>
            </a:endParaRPr>
          </a:p>
          <a:p>
            <a:pPr marL="0" indent="0">
              <a:spcBef>
                <a:spcPts val="300"/>
              </a:spcBef>
              <a:buNone/>
            </a:pPr>
            <a:endParaRPr lang="en-US" sz="1200" b="1" u="sng" dirty="0">
              <a:latin typeface="Arial" pitchFamily="34" charset="0"/>
              <a:cs typeface="Arial" pitchFamily="34" charset="0"/>
            </a:endParaRPr>
          </a:p>
        </p:txBody>
      </p:sp>
      <p:sp>
        <p:nvSpPr>
          <p:cNvPr id="4" name="Footer Placeholder 3"/>
          <p:cNvSpPr>
            <a:spLocks noGrp="1"/>
          </p:cNvSpPr>
          <p:nvPr>
            <p:ph type="ftr" sz="quarter" idx="4294967295"/>
          </p:nvPr>
        </p:nvSpPr>
        <p:spPr>
          <a:xfrm>
            <a:off x="3124200" y="6340903"/>
            <a:ext cx="2895600" cy="365125"/>
          </a:xfrm>
          <a:prstGeom prst="rect">
            <a:avLst/>
          </a:prstGeom>
        </p:spPr>
        <p:txBody>
          <a:bodyPr/>
          <a:lstStyle/>
          <a:p>
            <a:r>
              <a:rPr lang="en-US"/>
              <a:t>CUI</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9975"/>
            <a:ext cx="9144000" cy="992660"/>
          </a:xfrm>
        </p:spPr>
        <p:txBody>
          <a:bodyPr>
            <a:normAutofit/>
          </a:body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Situation 1: Reprisal</a:t>
            </a:r>
          </a:p>
        </p:txBody>
      </p:sp>
      <p:sp>
        <p:nvSpPr>
          <p:cNvPr id="3" name="Content Placeholder 2"/>
          <p:cNvSpPr>
            <a:spLocks noGrp="1"/>
          </p:cNvSpPr>
          <p:nvPr>
            <p:ph idx="1"/>
          </p:nvPr>
        </p:nvSpPr>
        <p:spPr>
          <a:xfrm>
            <a:off x="350758" y="930930"/>
            <a:ext cx="8442484" cy="4906452"/>
          </a:xfrm>
        </p:spPr>
        <p:txBody>
          <a:bodyPr vert="horz" lIns="91440" tIns="45720" rIns="91440" bIns="45720" rtlCol="0" anchor="t">
            <a:noAutofit/>
          </a:bodyPr>
          <a:lstStyle/>
          <a:p>
            <a:pPr marL="0" indent="0">
              <a:spcBef>
                <a:spcPts val="0"/>
              </a:spcBef>
              <a:spcAft>
                <a:spcPts val="1200"/>
              </a:spcAft>
              <a:buNone/>
            </a:pPr>
            <a:r>
              <a:rPr lang="en-US" sz="1400" b="1" dirty="0">
                <a:latin typeface="Arial"/>
                <a:cs typeface="Arial"/>
              </a:rPr>
              <a:t>An SO is conducting a “Senior Slate” review with his/her staff considering future moves for lieutenant colonels (LTCs) in their organization with the XO, the deputy commander (general officer), the command sergeant major (CSM), and the G–1. The G–1 begins the review with LTC Smith who is being considered for a move into a key developmental position within the organization. At that point, the SO interrupts the G–1 with the following, “Bob, I think we need to hold off on discussing a move for LTC Smith at this time. I realize that based on her record, she is a top-tier candidate for this job; heck, as of last week I would have said that she was hands down the front-runner for the position. However, COL (P) Hatman approached me yesterday with some troubling news. He alleges that LTC Smith has been working to undermine his command.” </a:t>
            </a:r>
          </a:p>
          <a:p>
            <a:pPr marL="0" indent="0">
              <a:spcBef>
                <a:spcPts val="0"/>
              </a:spcBef>
              <a:spcAft>
                <a:spcPts val="1200"/>
              </a:spcAft>
              <a:buNone/>
            </a:pPr>
            <a:r>
              <a:rPr lang="en-US" sz="1400" b="1" dirty="0">
                <a:latin typeface="Arial"/>
                <a:cs typeface="Arial"/>
              </a:rPr>
              <a:t>At this point the deputy adds, “Roger. I heard the same thing from COL(P) Hatman after the awards ceremony on Monday. Apparently, he (COL(P) Hatman) is convinced that the congressional inquiry that came down last week about the 123d Training Group* was motivated by a conversation LTC Smith had with Representative Taylor during the congressional delegation in June, and that he was going to “look into it all.” COL(P) Hatman seemed pretty upset and asked if we could hold off on any moves until he was sure of where LTC Smith’s loyalties truly lie.” At this point, the meeting is interrupted by a priority phone call, and the SO tells all present they will reconvene after lunch.   </a:t>
            </a:r>
            <a:endParaRPr lang="en-US" sz="1400" b="1" dirty="0">
              <a:latin typeface="Arial" pitchFamily="34" charset="0"/>
              <a:cs typeface="Arial" pitchFamily="34" charset="0"/>
            </a:endParaRPr>
          </a:p>
          <a:p>
            <a:pPr marL="0" indent="0">
              <a:spcBef>
                <a:spcPts val="0"/>
              </a:spcBef>
              <a:spcAft>
                <a:spcPts val="1200"/>
              </a:spcAft>
              <a:buNone/>
            </a:pPr>
            <a:r>
              <a:rPr lang="en-US" sz="1400" b="1" u="sng" dirty="0">
                <a:latin typeface="Arial" pitchFamily="34" charset="0"/>
                <a:cs typeface="Arial" pitchFamily="34" charset="0"/>
              </a:rPr>
              <a:t>Please Discuss</a:t>
            </a:r>
            <a:r>
              <a:rPr lang="en-US" sz="1400" b="1" dirty="0">
                <a:latin typeface="Arial" pitchFamily="34" charset="0"/>
                <a:cs typeface="Arial" pitchFamily="34" charset="0"/>
              </a:rPr>
              <a:t>: If you were the XO, and you were reviewing the meeting with the CSM later that afternoon would anything worry you? Do the conclusions reached comply with all relevant statutes/DOD instructions (DODIs) and ARs? Do you see any larger issues at work here other than a simple reassignment?</a:t>
            </a:r>
          </a:p>
          <a:p>
            <a:pPr>
              <a:buNone/>
            </a:pPr>
            <a:endParaRPr lang="en-US" sz="1400" dirty="0">
              <a:solidFill>
                <a:srgbClr val="FF0000"/>
              </a:solidFill>
              <a:latin typeface="Arial" pitchFamily="34" charset="0"/>
              <a:cs typeface="Arial" pitchFamily="34" charset="0"/>
            </a:endParaRPr>
          </a:p>
          <a:p>
            <a:pPr>
              <a:buNone/>
            </a:pPr>
            <a:endParaRPr lang="en-US" sz="1400" dirty="0">
              <a:solidFill>
                <a:srgbClr val="FF0000"/>
              </a:solidFill>
              <a:latin typeface="Arial" pitchFamily="34" charset="0"/>
              <a:cs typeface="Arial" pitchFamily="34" charset="0"/>
            </a:endParaRPr>
          </a:p>
        </p:txBody>
      </p:sp>
      <p:sp>
        <p:nvSpPr>
          <p:cNvPr id="5" name="TextBox 4"/>
          <p:cNvSpPr txBox="1"/>
          <p:nvPr/>
        </p:nvSpPr>
        <p:spPr>
          <a:xfrm>
            <a:off x="1021259" y="5954276"/>
            <a:ext cx="4724370"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 Fictional battalion-sized organization assigned to COL(P) Hatman’s Command</a:t>
            </a:r>
            <a:r>
              <a:rPr lang="en-US" sz="1000" b="1"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8409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925" y="269183"/>
            <a:ext cx="7324726" cy="994358"/>
          </a:xfrm>
        </p:spPr>
        <p:txBody>
          <a:bodyPr>
            <a:noAutofit/>
          </a:bodyPr>
          <a:lstStyle/>
          <a:p>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Reprisal Discussion*</a:t>
            </a:r>
          </a:p>
        </p:txBody>
      </p:sp>
      <p:sp>
        <p:nvSpPr>
          <p:cNvPr id="3" name="Content Placeholder 2"/>
          <p:cNvSpPr>
            <a:spLocks noGrp="1"/>
          </p:cNvSpPr>
          <p:nvPr>
            <p:ph idx="1"/>
          </p:nvPr>
        </p:nvSpPr>
        <p:spPr>
          <a:xfrm>
            <a:off x="600858" y="1327903"/>
            <a:ext cx="8198119" cy="4668792"/>
          </a:xfrm>
        </p:spPr>
        <p:txBody>
          <a:bodyPr>
            <a:noAutofit/>
          </a:bodyPr>
          <a:lstStyle/>
          <a:p>
            <a:pPr marL="0" indent="0">
              <a:spcBef>
                <a:spcPts val="0"/>
              </a:spcBef>
              <a:spcAft>
                <a:spcPts val="600"/>
              </a:spcAft>
              <a:buAutoNum type="arabicPeriod"/>
            </a:pPr>
            <a:r>
              <a:rPr lang="en-US" sz="1300" b="1" dirty="0">
                <a:latin typeface="Arial" pitchFamily="34" charset="0"/>
                <a:cs typeface="Arial" pitchFamily="34" charset="0"/>
              </a:rPr>
              <a:t>  Background: </a:t>
            </a:r>
            <a:r>
              <a:rPr lang="en-US" sz="1300" dirty="0">
                <a:latin typeface="Arial" pitchFamily="34" charset="0"/>
                <a:cs typeface="Arial" pitchFamily="34" charset="0"/>
              </a:rPr>
              <a:t>For this scenario, it is essential that you understand the concepts outlined below.</a:t>
            </a:r>
            <a:endParaRPr lang="en-US" sz="1300" b="1" dirty="0">
              <a:latin typeface="Arial" pitchFamily="34" charset="0"/>
              <a:cs typeface="Arial" pitchFamily="34" charset="0"/>
            </a:endParaRPr>
          </a:p>
          <a:p>
            <a:pPr marL="0" indent="282575">
              <a:spcBef>
                <a:spcPts val="0"/>
              </a:spcBef>
              <a:spcAft>
                <a:spcPts val="600"/>
              </a:spcAft>
              <a:buNone/>
            </a:pPr>
            <a:r>
              <a:rPr lang="en-US" sz="1300" b="1" dirty="0">
                <a:latin typeface="Arial" pitchFamily="34" charset="0"/>
                <a:cs typeface="Arial" pitchFamily="34" charset="0"/>
              </a:rPr>
              <a:t>a) Definition of Whistleblower Reprisal.  </a:t>
            </a:r>
            <a:r>
              <a:rPr lang="en-US" sz="1300" dirty="0">
                <a:latin typeface="Arial" panose="020B0604020202020204" pitchFamily="34" charset="0"/>
                <a:cs typeface="Arial" panose="020B0604020202020204" pitchFamily="34" charset="0"/>
              </a:rPr>
              <a:t>In accordance with Section 1034, Title 10, United States Code  (10 USC 1034), Whistleblower Reprisal is the act of taking (or threatening to take) an unfavorable personnel action or withholding (or threatening to withhold) a favorable personnel action because the Service member made or was thought to have made a protected communication (e.g., lawful communication reasonably believed to be true by the complainant) to:</a:t>
            </a:r>
          </a:p>
          <a:p>
            <a:pPr marL="739775" indent="-282575">
              <a:spcBef>
                <a:spcPts val="0"/>
              </a:spcBef>
              <a:spcAft>
                <a:spcPts val="600"/>
              </a:spcAft>
            </a:pPr>
            <a:r>
              <a:rPr lang="en-US" sz="1300" dirty="0">
                <a:latin typeface="Arial" panose="020B0604020202020204" pitchFamily="34" charset="0"/>
                <a:cs typeface="Arial" panose="020B0604020202020204" pitchFamily="34" charset="0"/>
              </a:rPr>
              <a:t>Members of Congress;</a:t>
            </a:r>
          </a:p>
          <a:p>
            <a:pPr marL="739775" indent="-282575">
              <a:spcBef>
                <a:spcPts val="0"/>
              </a:spcBef>
              <a:spcAft>
                <a:spcPts val="600"/>
              </a:spcAft>
            </a:pPr>
            <a:r>
              <a:rPr lang="en-US" sz="1300" dirty="0">
                <a:latin typeface="Arial" panose="020B0604020202020204" pitchFamily="34" charset="0"/>
                <a:cs typeface="Arial" panose="020B0604020202020204" pitchFamily="34" charset="0"/>
              </a:rPr>
              <a:t>Inspectors general (IG);</a:t>
            </a:r>
          </a:p>
          <a:p>
            <a:pPr marL="739775" indent="-282575">
              <a:spcBef>
                <a:spcPts val="0"/>
              </a:spcBef>
              <a:spcAft>
                <a:spcPts val="600"/>
              </a:spcAft>
            </a:pPr>
            <a:r>
              <a:rPr lang="en-US" sz="1300" dirty="0">
                <a:latin typeface="Arial" panose="020B0604020202020204" pitchFamily="34" charset="0"/>
                <a:cs typeface="Arial" panose="020B0604020202020204" pitchFamily="34" charset="0"/>
              </a:rPr>
              <a:t>DOD audit, inspection, investigation, or law enforcement organizations;</a:t>
            </a:r>
          </a:p>
          <a:p>
            <a:pPr marL="739775" indent="-282575">
              <a:spcBef>
                <a:spcPts val="0"/>
              </a:spcBef>
              <a:spcAft>
                <a:spcPts val="600"/>
              </a:spcAft>
            </a:pPr>
            <a:r>
              <a:rPr lang="en-US" sz="1300" dirty="0">
                <a:latin typeface="Arial" panose="020B0604020202020204" pitchFamily="34" charset="0"/>
                <a:cs typeface="Arial" panose="020B0604020202020204" pitchFamily="34" charset="0"/>
              </a:rPr>
              <a:t>Any person or organization in the chain of command; </a:t>
            </a:r>
          </a:p>
          <a:p>
            <a:pPr marL="739775" indent="-282575">
              <a:spcBef>
                <a:spcPts val="0"/>
              </a:spcBef>
              <a:spcAft>
                <a:spcPts val="600"/>
              </a:spcAft>
            </a:pPr>
            <a:r>
              <a:rPr lang="en-US" sz="1300" dirty="0">
                <a:latin typeface="Arial" panose="020B0604020202020204" pitchFamily="34" charset="0"/>
                <a:cs typeface="Arial" panose="020B0604020202020204" pitchFamily="34" charset="0"/>
              </a:rPr>
              <a:t>Any other person designated pursuant to regulations or established administrative procedures to receive such communications (e.g., Equal Opportunity, Safety Office, etc.); or</a:t>
            </a:r>
          </a:p>
          <a:p>
            <a:pPr marL="739775" indent="-282575">
              <a:spcBef>
                <a:spcPts val="0"/>
              </a:spcBef>
              <a:spcAft>
                <a:spcPts val="600"/>
              </a:spcAft>
            </a:pPr>
            <a:r>
              <a:rPr lang="en-US" sz="1300" dirty="0">
                <a:latin typeface="Arial" panose="020B0604020202020204" pitchFamily="34" charset="0"/>
                <a:cs typeface="Arial" panose="020B0604020202020204" pitchFamily="34" charset="0"/>
              </a:rPr>
              <a:t>As part of a court-martial proceeding, specifically, complaints of sexual assault or sexual harassment.</a:t>
            </a:r>
          </a:p>
          <a:p>
            <a:pPr marL="0" indent="0">
              <a:spcBef>
                <a:spcPts val="0"/>
              </a:spcBef>
              <a:spcAft>
                <a:spcPts val="600"/>
              </a:spcAft>
              <a:buNone/>
            </a:pPr>
            <a:r>
              <a:rPr lang="en-US" sz="1300" dirty="0">
                <a:latin typeface="Arial" panose="020B0604020202020204" pitchFamily="34" charset="0"/>
                <a:cs typeface="Arial" panose="020B0604020202020204" pitchFamily="34" charset="0"/>
              </a:rPr>
              <a:t>Note: Any communication to a Member of Congress, or an IG, no matter the topic, is a protected communication. Communication to the other listed individuals or agencies are only protected when presenting a violation of statute, regulation, rule, etc. </a:t>
            </a:r>
          </a:p>
          <a:p>
            <a:pPr marL="514350">
              <a:buFont typeface="+mj-lt"/>
              <a:buAutoNum type="alphaLcParenR"/>
            </a:pPr>
            <a:endParaRPr lang="en-US" sz="1300" b="1" dirty="0">
              <a:latin typeface="Arial" pitchFamily="34" charset="0"/>
              <a:cs typeface="Arial" pitchFamily="34" charset="0"/>
            </a:endParaRPr>
          </a:p>
          <a:p>
            <a:pPr>
              <a:buFont typeface="+mj-lt"/>
              <a:buAutoNum type="alphaLcParenR"/>
            </a:pPr>
            <a:endParaRPr lang="en-US" sz="1300" b="1" dirty="0">
              <a:solidFill>
                <a:schemeClr val="accent6">
                  <a:lumMod val="75000"/>
                </a:schemeClr>
              </a:solidFill>
              <a:latin typeface="Arial" pitchFamily="34" charset="0"/>
              <a:cs typeface="Arial" pitchFamily="34" charset="0"/>
            </a:endParaRPr>
          </a:p>
        </p:txBody>
      </p:sp>
      <p:sp>
        <p:nvSpPr>
          <p:cNvPr id="4" name="TextBox 3"/>
          <p:cNvSpPr txBox="1"/>
          <p:nvPr/>
        </p:nvSpPr>
        <p:spPr>
          <a:xfrm>
            <a:off x="1052438" y="5861002"/>
            <a:ext cx="7561812"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*This is a highly simplified discussion of a complex topic that is governed by a wide range of statutes and policies. </a:t>
            </a:r>
            <a:r>
              <a:rPr lang="en-US" sz="1000" u="sng" dirty="0">
                <a:solidFill>
                  <a:srgbClr val="FF0000"/>
                </a:solidFill>
                <a:latin typeface="Arial" panose="020B0604020202020204" pitchFamily="34" charset="0"/>
                <a:cs typeface="Arial" panose="020B0604020202020204" pitchFamily="34" charset="0"/>
              </a:rPr>
              <a:t>DO NOT</a:t>
            </a:r>
            <a:r>
              <a:rPr lang="en-US" sz="1000" dirty="0">
                <a:solidFill>
                  <a:srgbClr val="FF0000"/>
                </a:solidFill>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use this slide as a legal/regulatory/policy reference.</a:t>
            </a:r>
          </a:p>
        </p:txBody>
      </p:sp>
    </p:spTree>
    <p:extLst>
      <p:ext uri="{BB962C8B-B14F-4D97-AF65-F5344CB8AC3E}">
        <p14:creationId xmlns:p14="http://schemas.microsoft.com/office/powerpoint/2010/main" val="1597896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hampion xmlns="5d8b6a37-275a-435e-9dfa-0f0322583835">TIG</Champion>
    <PublishingExpirationDate xmlns="http://schemas.microsoft.com/sharepoint/v3" xsi:nil="true"/>
    <Action_x0020_Officer xmlns="5d8b6a37-275a-435e-9dfa-0f0322583835">
      <UserInfo>
        <DisplayName>Mackintosh, Sean E CIV USARMY HQDA OTIG (US)</DisplayName>
        <AccountId>41</AccountId>
        <AccountType/>
      </UserInfo>
    </Action_x0020_Officer>
    <PublishingStartDate xmlns="http://schemas.microsoft.com/sharepoint/v3" xsi:nil="true"/>
    <Lead_x0020_DIV xmlns="5d8b6a37-275a-435e-9dfa-0f0322583835">SAIG-AI (AIFO)</Lead_x0020_DIV>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9AC3479277DF498039CA5461ED7538" ma:contentTypeVersion="15" ma:contentTypeDescription="Create a new document." ma:contentTypeScope="" ma:versionID="d3078c3f14db8ded46ffb84374870f66">
  <xsd:schema xmlns:xsd="http://www.w3.org/2001/XMLSchema" xmlns:xs="http://www.w3.org/2001/XMLSchema" xmlns:p="http://schemas.microsoft.com/office/2006/metadata/properties" xmlns:ns1="http://schemas.microsoft.com/sharepoint/v3" xmlns:ns2="f4389b8f-d87e-4166-b56b-84d8ae76d012" xmlns:ns3="5d8b6a37-275a-435e-9dfa-0f0322583835" targetNamespace="http://schemas.microsoft.com/office/2006/metadata/properties" ma:root="true" ma:fieldsID="352c0ab0b5ff9d1ea3c324d5b115635e" ns1:_="" ns2:_="" ns3:_="">
    <xsd:import namespace="http://schemas.microsoft.com/sharepoint/v3"/>
    <xsd:import namespace="f4389b8f-d87e-4166-b56b-84d8ae76d012"/>
    <xsd:import namespace="5d8b6a37-275a-435e-9dfa-0f0322583835"/>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Champion"/>
                <xsd:element ref="ns3:Lead_x0020_DIV" minOccurs="0"/>
                <xsd:element ref="ns3:Action_x0020_Offic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4389b8f-d87e-4166-b56b-84d8ae76d01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d8b6a37-275a-435e-9dfa-0f0322583835" elementFormDefault="qualified">
    <xsd:import namespace="http://schemas.microsoft.com/office/2006/documentManagement/types"/>
    <xsd:import namespace="http://schemas.microsoft.com/office/infopath/2007/PartnerControls"/>
    <xsd:element name="Champion" ma:index="13" ma:displayName="Champion" ma:description="OTIG member that directed this action be placed in the Priority Action Item library." ma:format="Dropdown" ma:internalName="Champion">
      <xsd:simpleType>
        <xsd:union memberTypes="dms:Text">
          <xsd:simpleType>
            <xsd:restriction base="dms:Choice">
              <xsd:enumeration value="TIG"/>
              <xsd:enumeration value="DTIG"/>
              <xsd:enumeration value="PDTIG"/>
              <xsd:enumeration value="SGM"/>
            </xsd:restriction>
          </xsd:simpleType>
        </xsd:union>
      </xsd:simpleType>
    </xsd:element>
    <xsd:element name="Lead_x0020_DIV" ma:index="14" nillable="true" ma:displayName="Lead DIV" ma:description="Lead division tasked with working / coordinating this action." ma:format="Dropdown" ma:internalName="Lead_x0020_DIV">
      <xsd:simpleType>
        <xsd:union memberTypes="dms:Text">
          <xsd:simpleType>
            <xsd:restriction base="dms:Choice">
              <xsd:enumeration value="SAIG-ZA (TIG)"/>
              <xsd:enumeration value="SAIG-ZB (DTIG)"/>
              <xsd:enumeration value="SAIG-ZC (PDTIG)"/>
              <xsd:enumeration value="SAIG-ZD (TIG SGM)"/>
              <xsd:enumeration value="SAIG-ZX (TIG XO)"/>
              <xsd:enumeration value="SAIG-ZBX (DTIG XO)"/>
              <xsd:enumeration value="SAIG-ZCX (PDTIG XO)"/>
              <xsd:enumeration value="SAIG-AI (AIFO)"/>
              <xsd:enumeration value="SAIG-AC"/>
              <xsd:enumeration value="SAIG-IA"/>
              <xsd:enumeration value="SAIG-IR"/>
              <xsd:enumeration value="SAIG-ID"/>
              <xsd:enumeration value="SAIG-IO"/>
              <xsd:enumeration value="SAIG-IN"/>
              <xsd:enumeration value="SAIG-FT1 (FSTT-Team 1)"/>
              <xsd:enumeration value="SAIG-FT2 (FSTT-Team 2)"/>
              <xsd:enumeration value="SAIG-ZXL (Legal)"/>
              <xsd:enumeration value="SAIG-OP"/>
              <xsd:enumeration value="SAIG-TI"/>
              <xsd:enumeration value="SAIG-TR"/>
              <xsd:enumeration value="SAIG-KM"/>
            </xsd:restriction>
          </xsd:simpleType>
        </xsd:union>
      </xsd:simpleType>
    </xsd:element>
    <xsd:element name="Action_x0020_Officer" ma:index="15" nillable="true" ma:displayName="Action Officer" ma:description="Optional field to identify the Action Officer associated with this action." ma:list="UserInfo" ma:SharePointGroup="0" ma:internalName="Action_x0020_Officer" ma:showField="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635326437479800915</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635326437479800915</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635326437479800915</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11E6E5-13C2-445C-A399-D16052BD8420}">
  <ds:schemaRefs>
    <ds:schemaRef ds:uri="http://purl.org/dc/elements/1.1/"/>
    <ds:schemaRef ds:uri="http://schemas.microsoft.com/office/2006/metadata/properties"/>
    <ds:schemaRef ds:uri="http://schemas.microsoft.com/sharepoint/v3"/>
    <ds:schemaRef ds:uri="http://purl.org/dc/terms/"/>
    <ds:schemaRef ds:uri="f4389b8f-d87e-4166-b56b-84d8ae76d012"/>
    <ds:schemaRef ds:uri="http://schemas.microsoft.com/office/2006/documentManagement/types"/>
    <ds:schemaRef ds:uri="http://schemas.microsoft.com/office/infopath/2007/PartnerControls"/>
    <ds:schemaRef ds:uri="http://schemas.openxmlformats.org/package/2006/metadata/core-properties"/>
    <ds:schemaRef ds:uri="5d8b6a37-275a-435e-9dfa-0f0322583835"/>
    <ds:schemaRef ds:uri="http://www.w3.org/XML/1998/namespace"/>
    <ds:schemaRef ds:uri="http://purl.org/dc/dcmitype/"/>
  </ds:schemaRefs>
</ds:datastoreItem>
</file>

<file path=customXml/itemProps2.xml><?xml version="1.0" encoding="utf-8"?>
<ds:datastoreItem xmlns:ds="http://schemas.openxmlformats.org/officeDocument/2006/customXml" ds:itemID="{E691FCF6-992D-400B-A433-F738C0A3E3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4389b8f-d87e-4166-b56b-84d8ae76d012"/>
    <ds:schemaRef ds:uri="5d8b6a37-275a-435e-9dfa-0f0322583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332CFF-94E2-4322-A093-631B534F8F41}">
  <ds:schemaRefs>
    <ds:schemaRef ds:uri="http://schemas.microsoft.com/sharepoint/events"/>
  </ds:schemaRefs>
</ds:datastoreItem>
</file>

<file path=customXml/itemProps4.xml><?xml version="1.0" encoding="utf-8"?>
<ds:datastoreItem xmlns:ds="http://schemas.openxmlformats.org/officeDocument/2006/customXml" ds:itemID="{3F827615-985F-46F6-8766-C233DFAB2E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52593</TotalTime>
  <Words>16882</Words>
  <Application>Microsoft Office PowerPoint</Application>
  <PresentationFormat>On-screen Show (4:3)</PresentationFormat>
  <Paragraphs>1165</Paragraphs>
  <Slides>58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Courier New</vt:lpstr>
      <vt:lpstr>Wingdings</vt:lpstr>
      <vt:lpstr>Office Theme</vt:lpstr>
      <vt:lpstr>PowerPoint Presentation</vt:lpstr>
      <vt:lpstr>Purpose</vt:lpstr>
      <vt:lpstr>*Background</vt:lpstr>
      <vt:lpstr>Important Disclaimers</vt:lpstr>
      <vt:lpstr>PowerPoint Presentation</vt:lpstr>
      <vt:lpstr>Recommended Audience</vt:lpstr>
      <vt:lpstr>Contents</vt:lpstr>
      <vt:lpstr>Situation 1: Reprisal</vt:lpstr>
      <vt:lpstr>Reprisal Discussion*</vt:lpstr>
      <vt:lpstr>PowerPoint Presentation</vt:lpstr>
      <vt:lpstr>PowerPoint Presentation</vt:lpstr>
      <vt:lpstr>Reprisal Discussion*</vt:lpstr>
      <vt:lpstr>Reprisal Discussion*</vt:lpstr>
      <vt:lpstr>PowerPoint Presentation</vt:lpstr>
      <vt:lpstr>Situation 2: Involvement with a  Non-Federal Entity (NFE)</vt:lpstr>
      <vt:lpstr>NFE Involvement Scenario  Discussion (1 of 2)</vt:lpstr>
      <vt:lpstr>NFE Involvement Scenario  Discussion (2 of 2)</vt:lpstr>
      <vt:lpstr>Processes and Responsibilities for receipt of an invitation to attend/speak at an NFE-sponsored event (5 CFR 2635/DOD JER/AR 360-1)</vt:lpstr>
      <vt:lpstr>Points of Discussion: Receipt of an Invitation to Attend or Speak at an NFE-Sponsored Event (5 CFR 2635/DOD JER  3-211/AR 360-1)</vt:lpstr>
      <vt:lpstr>Points of Discussion: Receipt of an Invitation to Attend or Speak at an NFE-Sponsored Event (5 CFR 2635/DOD JER  3-211/AR 360-1)</vt:lpstr>
      <vt:lpstr>Situation 3: Official Travel (Spouse/MILAIR)</vt:lpstr>
      <vt:lpstr>Spouse Travel/MILAIR Discussion</vt:lpstr>
      <vt:lpstr>PowerPoint Presentation</vt:lpstr>
      <vt:lpstr>Use of MILAIR for Official Travel (JTR /DODD 4500.46 IC 3 (24 Jun 14)/DODD 4500.43/DODI 4515.13/AD 2007-01)</vt:lpstr>
      <vt:lpstr>Spouse Accompaniment on Official Travel (31 USC 1344, 1349 /DODD 4500.46 IC 5/OMB Circular A-126/AD 2007-01)</vt:lpstr>
      <vt:lpstr>Situation 4: Personal Travel in conjunction  with TDY, Use of Resources/GOV-Furnished Rental Car</vt:lpstr>
      <vt:lpstr>Airport Transport  Discussion</vt:lpstr>
      <vt:lpstr>Personal Travel in conjunction with TDY  Scenario Discussion</vt:lpstr>
      <vt:lpstr>Processes and Responsibilities for Airport Transport/Personal Travel in Conjunction with TDY/Use of GOV-Furnished Rental Car/Use of GOV Resources   (5 CFR 2635/DOD Joint Ethics Regulation/DODI 1315.09/Joint Travel Regulation/AR 600-8-10/AR 58-1)</vt:lpstr>
      <vt:lpstr>Use of a GOV on Official Travel to Terminals  (AR 58-1/JTR, SECARMY Memo (Non-Tactical Vehicle Policy Guidance)</vt:lpstr>
      <vt:lpstr>Attending a Personal Activity in conjunction with Official Travel (5 CFR 2635/DOD JER/JTR/AR 600-8-10)</vt:lpstr>
      <vt:lpstr>Situation 5: Use of GOV Personnel and Resources</vt:lpstr>
      <vt:lpstr>Use of Resources Discussion</vt:lpstr>
      <vt:lpstr>PowerPoint Presentation</vt:lpstr>
      <vt:lpstr>Processes and Responsibilities for use of Personal Staff for Personal Errands (e.g., Get Lunch, Pick-up Prescriptions/Laundry, etc.) (5 CFR 2635/DOD Joint Ethics Regulation/AR 614-200/DODI 1315.09) </vt:lpstr>
      <vt:lpstr>Situation 6: Command Climate/Failure to Act</vt:lpstr>
      <vt:lpstr>Command Climate/Failure to Act Discussion</vt:lpstr>
      <vt:lpstr>Command Climate/Failure to Act Discussion</vt:lpstr>
      <vt:lpstr>Command Climate/Failure to Act Discussion</vt:lpstr>
      <vt:lpstr>Command Climate/Failure to Act Discussion</vt:lpstr>
      <vt:lpstr>Situation 7: Gesture of Thanks/Receipt of Gift </vt:lpstr>
      <vt:lpstr>Gesture of Thanks/Receipt of Gift Discussion</vt:lpstr>
      <vt:lpstr>Gesture of Thanks/Receipt of Gift  Discussion</vt:lpstr>
      <vt:lpstr>Suggested Gift Log Format</vt:lpstr>
      <vt:lpstr>PowerPoint Presentation</vt:lpstr>
      <vt:lpstr>Situation 8: Contractor Interactions &amp;  Staff vs. Personal Responsibilities</vt:lpstr>
      <vt:lpstr>Contractor &amp; Staff vs. Personal  Responsibility Discussion</vt:lpstr>
      <vt:lpstr>Contractor &amp; Staff vs. Personal  Responsibility Discussion</vt:lpstr>
      <vt:lpstr>Contractor &amp; Staff vs. Personal  Responsibility Discussion</vt:lpstr>
      <vt:lpstr>PowerPoint Presentation</vt:lpstr>
      <vt:lpstr>PowerPoint Presentation</vt:lpstr>
      <vt:lpstr>Situation 9: Prohibited Personnel Practices</vt:lpstr>
      <vt:lpstr>Prohibited Personnel Practices Discussion</vt:lpstr>
      <vt:lpstr>Prohibited Personnel Practices Discussion</vt:lpstr>
      <vt:lpstr>Civilian Hiring Process</vt:lpstr>
      <vt:lpstr>PowerPoint Presentation</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 States Army</dc:creator>
  <cp:lastModifiedBy>Ruyle, Thomas M CIV HQDA DAIG</cp:lastModifiedBy>
  <cp:revision>2321</cp:revision>
  <cp:lastPrinted>2021-01-19T16:58:28Z</cp:lastPrinted>
  <dcterms:created xsi:type="dcterms:W3CDTF">2013-05-08T12:43:41Z</dcterms:created>
  <dcterms:modified xsi:type="dcterms:W3CDTF">2023-08-30T20:46:35Z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0x0101001F9AC3479277DF498039CA5461ED7538</vt:lpwstr>
  </property>
</Properties>
</file>